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47"/>
  </p:notesMasterIdLst>
  <p:sldIdLst>
    <p:sldId id="256" r:id="rId2"/>
    <p:sldId id="257" r:id="rId3"/>
    <p:sldId id="306" r:id="rId4"/>
    <p:sldId id="307" r:id="rId5"/>
    <p:sldId id="308" r:id="rId6"/>
    <p:sldId id="348" r:id="rId7"/>
    <p:sldId id="349" r:id="rId8"/>
    <p:sldId id="350" r:id="rId9"/>
    <p:sldId id="351" r:id="rId10"/>
    <p:sldId id="309" r:id="rId11"/>
    <p:sldId id="310" r:id="rId12"/>
    <p:sldId id="312" r:id="rId13"/>
    <p:sldId id="316" r:id="rId14"/>
    <p:sldId id="317" r:id="rId15"/>
    <p:sldId id="318" r:id="rId16"/>
    <p:sldId id="319" r:id="rId17"/>
    <p:sldId id="352" r:id="rId18"/>
    <p:sldId id="320" r:id="rId19"/>
    <p:sldId id="321" r:id="rId20"/>
    <p:sldId id="322" r:id="rId21"/>
    <p:sldId id="323" r:id="rId22"/>
    <p:sldId id="324" r:id="rId23"/>
    <p:sldId id="325" r:id="rId24"/>
    <p:sldId id="326" r:id="rId25"/>
    <p:sldId id="327" r:id="rId26"/>
    <p:sldId id="355" r:id="rId27"/>
    <p:sldId id="353" r:id="rId28"/>
    <p:sldId id="328" r:id="rId29"/>
    <p:sldId id="356" r:id="rId30"/>
    <p:sldId id="354" r:id="rId31"/>
    <p:sldId id="357" r:id="rId32"/>
    <p:sldId id="358" r:id="rId33"/>
    <p:sldId id="359" r:id="rId34"/>
    <p:sldId id="329" r:id="rId35"/>
    <p:sldId id="360" r:id="rId36"/>
    <p:sldId id="362" r:id="rId37"/>
    <p:sldId id="361" r:id="rId38"/>
    <p:sldId id="363" r:id="rId39"/>
    <p:sldId id="333" r:id="rId40"/>
    <p:sldId id="364" r:id="rId41"/>
    <p:sldId id="368" r:id="rId42"/>
    <p:sldId id="369" r:id="rId43"/>
    <p:sldId id="365" r:id="rId44"/>
    <p:sldId id="366" r:id="rId45"/>
    <p:sldId id="367" r:id="rId4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9" autoAdjust="0"/>
    <p:restoredTop sz="95860" autoAdjust="0"/>
  </p:normalViewPr>
  <p:slideViewPr>
    <p:cSldViewPr>
      <p:cViewPr varScale="1">
        <p:scale>
          <a:sx n="99" d="100"/>
          <a:sy n="99" d="100"/>
        </p:scale>
        <p:origin x="318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325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9445A7-4F9C-442B-B305-57B662AB3E84}" type="datetimeFigureOut">
              <a:rPr lang="ko-KR" altLang="en-US" smtClean="0"/>
              <a:pPr/>
              <a:t>2018-10-29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F5D18E-41E3-44B8-9959-18EADA69D63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0180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F5D18E-41E3-44B8-9959-18EADA69D63D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8843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8211312" y="2788920"/>
            <a:ext cx="932688" cy="1005840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0" y="2130552"/>
            <a:ext cx="8458200" cy="914400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 bwMode="gray">
          <a:xfrm>
            <a:off x="2496312" y="0"/>
            <a:ext cx="1709928" cy="2359152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 bwMode="gray">
          <a:xfrm>
            <a:off x="0" y="0"/>
            <a:ext cx="2788920" cy="235915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0624" y="3118104"/>
            <a:ext cx="7781544" cy="1470025"/>
          </a:xfr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lang="en-US" sz="4800" b="1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359152"/>
            <a:ext cx="8211312" cy="685800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  <a:defRPr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7693074" cy="4525963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 rot="5400000">
            <a:off x="4572000" y="2350008"/>
            <a:ext cx="6519672" cy="1810512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6553200" y="6135624"/>
            <a:ext cx="987552" cy="722376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 bwMode="gray">
          <a:xfrm>
            <a:off x="8606181" y="1379355"/>
            <a:ext cx="539496" cy="1463040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 bwMode="gray">
          <a:xfrm>
            <a:off x="8604504" y="0"/>
            <a:ext cx="539496" cy="182880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31152" y="274637"/>
            <a:ext cx="1673352" cy="585216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327648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11296" y="3044952"/>
            <a:ext cx="4690872" cy="3120352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 algn="l">
              <a:buNone/>
              <a:defRPr lang="en-US" sz="2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</a:pPr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 bwMode="gray">
          <a:xfrm>
            <a:off x="8211312" y="2788920"/>
            <a:ext cx="932688" cy="1005840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0" y="2130552"/>
            <a:ext cx="8458200" cy="914400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 bwMode="gray">
          <a:xfrm>
            <a:off x="2496312" y="0"/>
            <a:ext cx="1709928" cy="2359152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 bwMode="gray">
          <a:xfrm>
            <a:off x="0" y="0"/>
            <a:ext cx="2788920" cy="2670048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457200" y="2132856"/>
            <a:ext cx="7772400" cy="912096"/>
          </a:xfr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lang="en-US" sz="4400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802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802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57200" y="1627632"/>
            <a:ext cx="4040188" cy="639762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 sz="2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</a:pPr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286000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4645025" y="1627632"/>
            <a:ext cx="4041775" cy="639762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 sz="2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</a:pPr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286000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501384"/>
            <a:ext cx="9144000" cy="356616"/>
          </a:xfrm>
          <a:prstGeom prst="rect">
            <a:avLst/>
          </a:prstGeom>
          <a:solidFill>
            <a:schemeClr val="accent6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 bwMode="gray">
          <a:xfrm>
            <a:off x="0" y="0"/>
            <a:ext cx="9144000" cy="301752"/>
          </a:xfrm>
          <a:prstGeom prst="rect">
            <a:avLst/>
          </a:prstGeom>
          <a:solidFill>
            <a:schemeClr val="accent5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0" y="0"/>
            <a:ext cx="2432304" cy="530352"/>
          </a:xfrm>
          <a:prstGeom prst="rect">
            <a:avLst/>
          </a:prstGeom>
          <a:solidFill>
            <a:schemeClr val="accent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 bwMode="gray">
          <a:xfrm>
            <a:off x="1426464" y="0"/>
            <a:ext cx="1572768" cy="438912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gray">
          <a:xfrm>
            <a:off x="0" y="6501384"/>
            <a:ext cx="9144000" cy="356616"/>
          </a:xfrm>
          <a:prstGeom prst="rect">
            <a:avLst/>
          </a:prstGeom>
          <a:solidFill>
            <a:schemeClr val="accent6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 bwMode="gray">
          <a:xfrm>
            <a:off x="0" y="0"/>
            <a:ext cx="9144000" cy="301752"/>
          </a:xfrm>
          <a:prstGeom prst="rect">
            <a:avLst/>
          </a:prstGeom>
          <a:solidFill>
            <a:schemeClr val="accent5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 bwMode="gray">
          <a:xfrm>
            <a:off x="0" y="0"/>
            <a:ext cx="301752" cy="6858000"/>
          </a:xfrm>
          <a:prstGeom prst="rect">
            <a:avLst/>
          </a:prstGeom>
          <a:solidFill>
            <a:srgbClr val="9BBB5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 bwMode="gray">
          <a:xfrm>
            <a:off x="0" y="0"/>
            <a:ext cx="2432304" cy="530352"/>
          </a:xfrm>
          <a:prstGeom prst="rect">
            <a:avLst/>
          </a:prstGeom>
          <a:solidFill>
            <a:schemeClr val="accent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 bwMode="gray">
          <a:xfrm>
            <a:off x="1426464" y="0"/>
            <a:ext cx="1572768" cy="438912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 bwMode="gray">
          <a:xfrm>
            <a:off x="8842248" y="0"/>
            <a:ext cx="301752" cy="6858000"/>
          </a:xfrm>
          <a:prstGeom prst="rect">
            <a:avLst/>
          </a:prstGeom>
          <a:solidFill>
            <a:srgbClr val="9BBB5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548640"/>
            <a:ext cx="7699248" cy="93268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US" sz="3200" b="1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0952" y="1645920"/>
            <a:ext cx="2816352" cy="44805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</a:pPr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57200" y="1645920"/>
            <a:ext cx="4800600" cy="448056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1368" y="658368"/>
            <a:ext cx="5486400" cy="822960"/>
          </a:xfr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2800" b="1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gray">
          <a:xfrm>
            <a:off x="1792224" y="1618488"/>
            <a:ext cx="5486400" cy="3639312"/>
          </a:xfrm>
          <a:solidFill>
            <a:srgbClr val="F8F8F8"/>
          </a:solidFill>
          <a:ln w="76200" cmpd="sng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  <a:defRPr lang="en-US" sz="3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24" y="5413248"/>
            <a:ext cx="5486400" cy="98755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0" y="402336"/>
            <a:ext cx="8686800" cy="1097280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8165592" y="996696"/>
            <a:ext cx="978408" cy="896112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 bwMode="gray">
          <a:xfrm>
            <a:off x="1783080" y="0"/>
            <a:ext cx="1947672" cy="539496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 bwMode="gray">
          <a:xfrm>
            <a:off x="0" y="0"/>
            <a:ext cx="2432304" cy="539496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9496"/>
            <a:ext cx="8229600" cy="9601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70448" y="6537960"/>
            <a:ext cx="28956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 smtClean="0"/>
              <a:t>자바스크립트 프로그래밍기초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02152" y="6537960"/>
            <a:ext cx="21336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1026" name="Picture 2" descr="C:\Users\yich\Dropbox\Work\html5-book\example\html5\res\HTML5_Logo_64.pn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088" y="6093296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1" hangingPunct="1"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accent1"/>
        </a:buClr>
        <a:buSzPct val="90000"/>
        <a:buFont typeface="Wingdings 2" pitchFamily="18" charset="2"/>
        <a:buChar char="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chemeClr val="accent2"/>
        </a:buClr>
        <a:buSzPct val="90000"/>
        <a:buFont typeface="Wingdings" pitchFamily="2" charset="2"/>
        <a:buChar char="l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3"/>
        </a:buClr>
        <a:buSzPct val="90000"/>
        <a:buFont typeface="Wingdings 3" pitchFamily="18" charset="2"/>
        <a:buChar char="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accent4"/>
        </a:buClr>
        <a:buSzPct val="90000"/>
        <a:buFontTx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accent5"/>
        </a:buClr>
        <a:buSzPct val="90000"/>
        <a:buFont typeface="Wingdings 3" pitchFamily="18" charset="2"/>
        <a:buChar char="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ebclass.me/html5_2e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8</a:t>
            </a:r>
            <a:r>
              <a:rPr lang="ko-KR" altLang="en-US" dirty="0" smtClean="0"/>
              <a:t>장</a:t>
            </a:r>
            <a:r>
              <a:rPr lang="en-US" altLang="ko-KR" dirty="0" smtClean="0"/>
              <a:t>. </a:t>
            </a:r>
            <a:r>
              <a:rPr lang="ko-KR" altLang="en-US" dirty="0" smtClean="0"/>
              <a:t>자바스크립트 프로그래밍기초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HTML5 </a:t>
            </a:r>
            <a:r>
              <a:rPr lang="ko-KR" altLang="en-US" dirty="0"/>
              <a:t>웹 프로그래밍 </a:t>
            </a:r>
            <a:r>
              <a:rPr lang="ko-KR" altLang="en-US" dirty="0" smtClean="0"/>
              <a:t>입문</a:t>
            </a:r>
            <a:r>
              <a:rPr lang="en-US" altLang="ko-KR" dirty="0" smtClean="0"/>
              <a:t> (</a:t>
            </a:r>
            <a:r>
              <a:rPr lang="ko-KR" altLang="en-US" dirty="0" smtClean="0"/>
              <a:t>개정판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35848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자바스크립트 실행 및 디버깅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atinLnBrk="0"/>
            <a:r>
              <a:rPr lang="en-US" altLang="ko-KR" dirty="0" smtClean="0"/>
              <a:t>HTML </a:t>
            </a:r>
            <a:r>
              <a:rPr lang="ko-KR" altLang="ko-KR" dirty="0"/>
              <a:t>파일 내에 자바스크립트 코드가 있다면 웹 </a:t>
            </a:r>
            <a:r>
              <a:rPr lang="ko-KR" altLang="ko-KR" dirty="0" smtClean="0"/>
              <a:t>브라우저</a:t>
            </a:r>
            <a:r>
              <a:rPr lang="ko-KR" altLang="en-US" dirty="0" smtClean="0"/>
              <a:t>가 자체 </a:t>
            </a:r>
            <a:r>
              <a:rPr lang="ko-KR" altLang="ko-KR" dirty="0" smtClean="0"/>
              <a:t>인터프리터를 이용</a:t>
            </a:r>
            <a:r>
              <a:rPr lang="ko-KR" altLang="en-US" dirty="0" smtClean="0"/>
              <a:t>해 </a:t>
            </a:r>
            <a:r>
              <a:rPr lang="ko-KR" altLang="ko-KR" dirty="0" smtClean="0"/>
              <a:t>그 </a:t>
            </a:r>
            <a:r>
              <a:rPr lang="ko-KR" altLang="ko-KR" dirty="0"/>
              <a:t>스크립트 </a:t>
            </a:r>
            <a:r>
              <a:rPr lang="ko-KR" altLang="ko-KR" dirty="0" smtClean="0"/>
              <a:t>코드</a:t>
            </a:r>
            <a:r>
              <a:rPr lang="ko-KR" altLang="en-US" dirty="0" smtClean="0"/>
              <a:t>를</a:t>
            </a:r>
            <a:r>
              <a:rPr lang="en-US" altLang="ko-KR" dirty="0" smtClean="0"/>
              <a:t> </a:t>
            </a:r>
            <a:r>
              <a:rPr lang="ko-KR" altLang="en-US" dirty="0" smtClean="0"/>
              <a:t>해석하고 실행</a:t>
            </a:r>
            <a:endParaRPr lang="en-US" altLang="ko-KR" dirty="0" smtClean="0"/>
          </a:p>
          <a:p>
            <a:pPr latinLnBrk="0"/>
            <a:r>
              <a:rPr lang="ko-KR" altLang="en-US" dirty="0" smtClean="0"/>
              <a:t>자바스크립트를 </a:t>
            </a:r>
            <a:r>
              <a:rPr lang="ko-KR" altLang="ko-KR" dirty="0" smtClean="0"/>
              <a:t>실행하는 </a:t>
            </a:r>
            <a:r>
              <a:rPr lang="ko-KR" altLang="ko-KR" dirty="0"/>
              <a:t>동안 오류가 </a:t>
            </a:r>
            <a:r>
              <a:rPr lang="ko-KR" altLang="ko-KR" dirty="0" smtClean="0"/>
              <a:t>발생하더라도</a:t>
            </a:r>
            <a:r>
              <a:rPr lang="en-US" altLang="ko-KR" dirty="0" smtClean="0"/>
              <a:t> </a:t>
            </a:r>
            <a:r>
              <a:rPr lang="ko-KR" altLang="en-US" dirty="0" smtClean="0"/>
              <a:t>치명적 오류가 아니라면 </a:t>
            </a:r>
            <a:r>
              <a:rPr lang="ko-KR" altLang="ko-KR" dirty="0" smtClean="0"/>
              <a:t>기본적으로 </a:t>
            </a:r>
            <a:r>
              <a:rPr lang="ko-KR" altLang="ko-KR" dirty="0"/>
              <a:t>웹 브라우저는 그 오류를 무시하고 </a:t>
            </a:r>
            <a:r>
              <a:rPr lang="ko-KR" altLang="ko-KR" dirty="0" smtClean="0"/>
              <a:t>진행</a:t>
            </a:r>
            <a:endParaRPr lang="en-US" altLang="ko-KR" dirty="0" smtClean="0"/>
          </a:p>
          <a:p>
            <a:pPr latinLnBrk="0"/>
            <a:r>
              <a:rPr lang="ko-KR" altLang="ko-KR" dirty="0"/>
              <a:t>개발 단계에서는 자바스크립트 실행시 발생한 오류를 개발자가 확인하고 </a:t>
            </a:r>
            <a:r>
              <a:rPr lang="ko-KR" altLang="ko-KR" dirty="0" smtClean="0"/>
              <a:t>수정</a:t>
            </a:r>
            <a:r>
              <a:rPr lang="ko-KR" altLang="en-US" dirty="0" smtClean="0"/>
              <a:t>하는 것이 바람직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007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자바스크립트 오류 확인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[Chrome </a:t>
            </a:r>
            <a:r>
              <a:rPr lang="ko-KR" altLang="ko-KR" dirty="0"/>
              <a:t>설정 및 관리</a:t>
            </a:r>
            <a:r>
              <a:rPr lang="en-US" altLang="ko-KR" dirty="0"/>
              <a:t>] </a:t>
            </a:r>
            <a:r>
              <a:rPr lang="ko-KR" altLang="ko-KR" dirty="0"/>
              <a:t>버튼</a:t>
            </a:r>
            <a:r>
              <a:rPr lang="en-US" altLang="ko-KR" dirty="0" smtClean="0"/>
              <a:t>(     </a:t>
            </a:r>
            <a:r>
              <a:rPr lang="en-US" altLang="ko-KR" dirty="0"/>
              <a:t>)</a:t>
            </a:r>
            <a:r>
              <a:rPr lang="ko-KR" altLang="ko-KR" dirty="0"/>
              <a:t>을 누른 후 </a:t>
            </a:r>
            <a:r>
              <a:rPr lang="en-US" altLang="ko-KR" dirty="0"/>
              <a:t>[</a:t>
            </a:r>
            <a:r>
              <a:rPr lang="ko-KR" altLang="ko-KR" dirty="0" smtClean="0"/>
              <a:t>도</a:t>
            </a:r>
            <a:r>
              <a:rPr lang="ko-KR" altLang="en-US" dirty="0" smtClean="0"/>
              <a:t>구 </a:t>
            </a:r>
            <a:r>
              <a:rPr lang="ko-KR" altLang="en-US" dirty="0" err="1" smtClean="0"/>
              <a:t>더보기</a:t>
            </a:r>
            <a:r>
              <a:rPr lang="en-US" altLang="ko-KR" dirty="0" smtClean="0"/>
              <a:t>] </a:t>
            </a:r>
            <a:r>
              <a:rPr lang="en-US" altLang="ko-KR" dirty="0">
                <a:sym typeface="Wingdings"/>
              </a:rPr>
              <a:t></a:t>
            </a:r>
            <a:r>
              <a:rPr lang="en-US" altLang="ko-KR" dirty="0"/>
              <a:t> </a:t>
            </a:r>
            <a:r>
              <a:rPr lang="en-US" altLang="ko-KR" dirty="0" smtClean="0"/>
              <a:t>[</a:t>
            </a:r>
            <a:r>
              <a:rPr lang="ko-KR" altLang="en-US" dirty="0" smtClean="0"/>
              <a:t>개발자 도구</a:t>
            </a:r>
            <a:r>
              <a:rPr lang="en-US" altLang="ko-KR" dirty="0" smtClean="0"/>
              <a:t>] </a:t>
            </a:r>
            <a:r>
              <a:rPr lang="en-US" altLang="ko-KR" dirty="0" smtClean="0">
                <a:sym typeface="Wingdings" panose="05000000000000000000" pitchFamily="2" charset="2"/>
              </a:rPr>
              <a:t> [</a:t>
            </a:r>
            <a:r>
              <a:rPr lang="ko-KR" altLang="en-US" dirty="0" smtClean="0">
                <a:sym typeface="Wingdings" panose="05000000000000000000" pitchFamily="2" charset="2"/>
              </a:rPr>
              <a:t>콘솔</a:t>
            </a:r>
            <a:r>
              <a:rPr lang="en-US" altLang="ko-KR" dirty="0" smtClean="0">
                <a:sym typeface="Wingdings" panose="05000000000000000000" pitchFamily="2" charset="2"/>
              </a:rPr>
              <a:t>]</a:t>
            </a:r>
            <a:r>
              <a:rPr lang="ko-KR" altLang="en-US" dirty="0" smtClean="0">
                <a:sym typeface="Wingdings" panose="05000000000000000000" pitchFamily="2" charset="2"/>
              </a:rPr>
              <a:t>을 실행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11</a:t>
            </a:fld>
            <a:endParaRPr lang="ko-KR" altLang="en-US"/>
          </a:p>
        </p:txBody>
      </p:sp>
      <p:pic>
        <p:nvPicPr>
          <p:cNvPr id="7" name="그림 6"/>
          <p:cNvPicPr/>
          <p:nvPr/>
        </p:nvPicPr>
        <p:blipFill rotWithShape="1">
          <a:blip r:embed="rId2"/>
          <a:srcRect l="88646" t="54338" r="888" b="3113"/>
          <a:stretch/>
        </p:blipFill>
        <p:spPr bwMode="auto">
          <a:xfrm>
            <a:off x="4614028" y="1664435"/>
            <a:ext cx="339935" cy="37392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그림 7"/>
          <p:cNvPicPr/>
          <p:nvPr/>
        </p:nvPicPr>
        <p:blipFill rotWithShape="1">
          <a:blip r:embed="rId3"/>
          <a:srcRect l="62303" t="41552" r="1929" b="13798"/>
          <a:stretch/>
        </p:blipFill>
        <p:spPr bwMode="auto">
          <a:xfrm>
            <a:off x="1661193" y="2534784"/>
            <a:ext cx="5905669" cy="4003176"/>
          </a:xfrm>
          <a:prstGeom prst="rect">
            <a:avLst/>
          </a:prstGeom>
          <a:ln w="6350">
            <a:solidFill>
              <a:schemeClr val="accent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728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atinLnBrk="0"/>
            <a:r>
              <a:rPr lang="en-US" altLang="ko-KR" dirty="0" smtClean="0"/>
              <a:t>8.2.1 </a:t>
            </a:r>
            <a:r>
              <a:rPr lang="ko-KR" altLang="en-US" dirty="0" smtClean="0"/>
              <a:t>자바스크립트 기본 변수</a:t>
            </a:r>
            <a:endParaRPr lang="en-US" altLang="ko-KR" dirty="0" smtClean="0"/>
          </a:p>
          <a:p>
            <a:pPr latinLnBrk="0"/>
            <a:r>
              <a:rPr lang="en-US" altLang="ko-KR" dirty="0" smtClean="0"/>
              <a:t>8.2.2 </a:t>
            </a:r>
            <a:r>
              <a:rPr lang="ko-KR" altLang="en-US" dirty="0" smtClean="0"/>
              <a:t>기본 연산자와 변수 </a:t>
            </a:r>
            <a:r>
              <a:rPr lang="ko-KR" altLang="en-US" dirty="0" err="1" smtClean="0"/>
              <a:t>형변환</a:t>
            </a:r>
            <a:endParaRPr lang="en-US" altLang="ko-KR" dirty="0" smtClean="0"/>
          </a:p>
          <a:p>
            <a:pPr latinLnBrk="0"/>
            <a:r>
              <a:rPr lang="en-US" altLang="ko-KR" dirty="0" smtClean="0"/>
              <a:t>8.2.3 </a:t>
            </a:r>
            <a:r>
              <a:rPr lang="ko-KR" altLang="en-US" dirty="0" smtClean="0"/>
              <a:t>화면 출력 및 키보드 입력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8.2 </a:t>
            </a:r>
            <a:r>
              <a:rPr lang="ko-KR" altLang="en-US" dirty="0" smtClean="0"/>
              <a:t>자바스크립트 기본 문법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263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자바스크립트 기본 변수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128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기본 변수 타입</a:t>
            </a:r>
            <a:endParaRPr lang="en-US" altLang="ko-KR" dirty="0" smtClean="0"/>
          </a:p>
          <a:p>
            <a:pPr lvl="1"/>
            <a:r>
              <a:rPr lang="ko-KR" altLang="ko-KR" dirty="0"/>
              <a:t>대부분의 경우 </a:t>
            </a:r>
            <a:r>
              <a:rPr lang="ko-KR" altLang="en-US" dirty="0" smtClean="0"/>
              <a:t>자바스크립트 </a:t>
            </a:r>
            <a:r>
              <a:rPr lang="ko-KR" altLang="ko-KR" dirty="0" smtClean="0"/>
              <a:t>변수는 </a:t>
            </a:r>
            <a:r>
              <a:rPr lang="ko-KR" altLang="ko-KR" dirty="0"/>
              <a:t>사용전에 미리 선언할 필요가 </a:t>
            </a:r>
            <a:r>
              <a:rPr lang="ko-KR" altLang="ko-KR" dirty="0" smtClean="0"/>
              <a:t>없</a:t>
            </a:r>
            <a:r>
              <a:rPr lang="ko-KR" altLang="en-US" dirty="0" smtClean="0"/>
              <a:t>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타입도 지정할 필요가 없다</a:t>
            </a:r>
            <a:endParaRPr lang="en-US" altLang="ko-KR" dirty="0" smtClean="0"/>
          </a:p>
          <a:p>
            <a:r>
              <a:rPr lang="ko-KR" altLang="en-US" dirty="0" smtClean="0"/>
              <a:t>내부적인 변수의 다섯가지 기본 형식</a:t>
            </a: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숫자의 표현 형태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ko-KR" altLang="en-US" dirty="0" smtClean="0"/>
              <a:t>정수든 실수든 관계없이 내부적으로 숫자는 모두 실수로 저장됨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5" name="Text Box 68"/>
          <p:cNvSpPr txBox="1">
            <a:spLocks noChangeArrowheads="1"/>
          </p:cNvSpPr>
          <p:nvPr/>
        </p:nvSpPr>
        <p:spPr bwMode="auto">
          <a:xfrm>
            <a:off x="1835696" y="3573016"/>
            <a:ext cx="5688632" cy="589280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vert="horz" wrap="square" lIns="91440" tIns="45720" rIns="91440" bIns="45720" anchor="ctr" anchorCtr="0" upright="1">
            <a:noAutofit/>
          </a:bodyPr>
          <a:lstStyle/>
          <a:p>
            <a:pPr algn="ctr" latinLnBrk="1">
              <a:lnSpc>
                <a:spcPct val="115000"/>
              </a:lnSpc>
              <a:spcAft>
                <a:spcPts val="0"/>
              </a:spcAft>
            </a:pPr>
            <a:r>
              <a:rPr lang="en-US" b="1" kern="100" dirty="0">
                <a:effectLst/>
                <a:latin typeface="Consolas"/>
                <a:ea typeface="맑은 고딕"/>
                <a:cs typeface="Times New Roman"/>
              </a:rPr>
              <a:t>Number</a:t>
            </a:r>
            <a:r>
              <a:rPr lang="en-US" kern="100" dirty="0">
                <a:effectLst/>
                <a:latin typeface="Consolas"/>
                <a:ea typeface="맑은 고딕"/>
                <a:cs typeface="Times New Roman"/>
              </a:rPr>
              <a:t>, </a:t>
            </a:r>
            <a:r>
              <a:rPr lang="en-US" b="1" kern="100" dirty="0">
                <a:effectLst/>
                <a:latin typeface="Consolas"/>
                <a:ea typeface="맑은 고딕"/>
                <a:cs typeface="Times New Roman"/>
              </a:rPr>
              <a:t>String</a:t>
            </a:r>
            <a:r>
              <a:rPr lang="en-US" kern="100" dirty="0">
                <a:effectLst/>
                <a:latin typeface="Consolas"/>
                <a:ea typeface="맑은 고딕"/>
                <a:cs typeface="Times New Roman"/>
              </a:rPr>
              <a:t>, </a:t>
            </a:r>
            <a:r>
              <a:rPr lang="en-US" b="1" kern="100" dirty="0">
                <a:effectLst/>
                <a:latin typeface="Consolas"/>
                <a:ea typeface="맑은 고딕"/>
                <a:cs typeface="Times New Roman"/>
              </a:rPr>
              <a:t>Boolean</a:t>
            </a:r>
            <a:r>
              <a:rPr lang="en-US" kern="100" dirty="0">
                <a:effectLst/>
                <a:latin typeface="Consolas"/>
                <a:ea typeface="맑은 고딕"/>
                <a:cs typeface="Times New Roman"/>
              </a:rPr>
              <a:t>, </a:t>
            </a:r>
            <a:r>
              <a:rPr lang="en-US" b="1" kern="100" dirty="0">
                <a:effectLst/>
                <a:latin typeface="Consolas"/>
                <a:ea typeface="맑은 고딕"/>
                <a:cs typeface="Times New Roman"/>
              </a:rPr>
              <a:t>Undefined</a:t>
            </a:r>
            <a:r>
              <a:rPr lang="en-US" kern="100" dirty="0">
                <a:effectLst/>
                <a:latin typeface="Consolas"/>
                <a:ea typeface="맑은 고딕"/>
                <a:cs typeface="Times New Roman"/>
              </a:rPr>
              <a:t>, </a:t>
            </a:r>
            <a:r>
              <a:rPr lang="en-US" b="1" kern="100" dirty="0">
                <a:effectLst/>
                <a:latin typeface="Consolas"/>
                <a:ea typeface="맑은 고딕"/>
                <a:cs typeface="Times New Roman"/>
              </a:rPr>
              <a:t>Null</a:t>
            </a:r>
            <a:endParaRPr lang="ko-KR" kern="100" dirty="0">
              <a:effectLst/>
              <a:ea typeface="맑은 고딕"/>
              <a:cs typeface="Times New Roman"/>
            </a:endParaRPr>
          </a:p>
        </p:txBody>
      </p:sp>
      <p:sp>
        <p:nvSpPr>
          <p:cNvPr id="6" name="Text Box 68"/>
          <p:cNvSpPr txBox="1">
            <a:spLocks noChangeArrowheads="1"/>
          </p:cNvSpPr>
          <p:nvPr/>
        </p:nvSpPr>
        <p:spPr bwMode="auto">
          <a:xfrm>
            <a:off x="611560" y="4941168"/>
            <a:ext cx="8424936" cy="500891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vert="horz" wrap="square" lIns="91440" tIns="45720" rIns="91440" bIns="45720" anchor="ctr" anchorCtr="0" upright="1">
            <a:noAutofit/>
          </a:bodyPr>
          <a:lstStyle/>
          <a:p>
            <a:pPr algn="ctr" latinLnBrk="1">
              <a:lnSpc>
                <a:spcPct val="115000"/>
              </a:lnSpc>
              <a:spcAft>
                <a:spcPts val="0"/>
              </a:spcAft>
            </a:pPr>
            <a:r>
              <a:rPr lang="en-US" sz="1600" b="1" kern="100" dirty="0">
                <a:effectLst/>
                <a:latin typeface="Consolas"/>
                <a:ea typeface="맑은 고딕"/>
                <a:cs typeface="Times New Roman"/>
              </a:rPr>
              <a:t>125   1.25   0.125   .125   125.   12.e5   1.2e-5   12E5   </a:t>
            </a:r>
            <a:r>
              <a:rPr lang="en-US" sz="1600" b="1" kern="100" dirty="0" err="1">
                <a:effectLst/>
                <a:latin typeface="Consolas"/>
                <a:ea typeface="맑은 고딕"/>
                <a:cs typeface="Times New Roman"/>
              </a:rPr>
              <a:t>12e5</a:t>
            </a:r>
            <a:r>
              <a:rPr lang="en-US" sz="1600" b="1" kern="100" dirty="0">
                <a:effectLst/>
                <a:latin typeface="Consolas"/>
                <a:ea typeface="맑은 고딕"/>
                <a:cs typeface="Times New Roman"/>
              </a:rPr>
              <a:t>   .12e5   </a:t>
            </a:r>
            <a:endParaRPr lang="ko-KR" sz="1600" kern="100" dirty="0">
              <a:effectLst/>
              <a:ea typeface="맑은 고딕"/>
              <a:cs typeface="Times New Roman"/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5753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자바스크립트 기본 변수 타입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013176"/>
            <a:ext cx="8435280" cy="1368152"/>
          </a:xfrm>
        </p:spPr>
        <p:txBody>
          <a:bodyPr>
            <a:normAutofit/>
          </a:bodyPr>
          <a:lstStyle/>
          <a:p>
            <a:r>
              <a:rPr lang="ko-KR" altLang="ko-KR" sz="2000" dirty="0" smtClean="0"/>
              <a:t>자바스크립트 </a:t>
            </a:r>
            <a:r>
              <a:rPr lang="ko-KR" altLang="ko-KR" sz="2000" dirty="0"/>
              <a:t>변수형은</a:t>
            </a:r>
            <a:r>
              <a:rPr lang="ko-KR" altLang="ko-KR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ko-KR" sz="2000" b="1" dirty="0" err="1">
                <a:latin typeface="Consolas" pitchFamily="49" charset="0"/>
                <a:cs typeface="Consolas" pitchFamily="49" charset="0"/>
              </a:rPr>
              <a:t>typeof</a:t>
            </a:r>
            <a:r>
              <a:rPr lang="en-US" altLang="ko-KR" sz="2000" b="1" dirty="0">
                <a:latin typeface="Consolas" pitchFamily="49" charset="0"/>
                <a:cs typeface="Consolas" pitchFamily="49" charset="0"/>
              </a:rPr>
              <a:t>()</a:t>
            </a:r>
            <a:r>
              <a:rPr lang="en-US" altLang="ko-KR" sz="2000" dirty="0"/>
              <a:t> </a:t>
            </a:r>
            <a:r>
              <a:rPr lang="ko-KR" altLang="ko-KR" sz="2000" dirty="0"/>
              <a:t>연산자를 이용해서 </a:t>
            </a:r>
            <a:r>
              <a:rPr lang="ko-KR" altLang="ko-KR" sz="2000" dirty="0" smtClean="0"/>
              <a:t>확인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가능</a:t>
            </a:r>
            <a:endParaRPr lang="en-US" altLang="ko-KR" sz="2000" dirty="0" smtClean="0"/>
          </a:p>
          <a:p>
            <a:pPr lvl="1"/>
            <a:r>
              <a:rPr lang="en-US" altLang="ko-KR" sz="1800" b="1" dirty="0" err="1" smtClean="0">
                <a:latin typeface="Consolas" pitchFamily="49" charset="0"/>
                <a:cs typeface="Consolas" pitchFamily="49" charset="0"/>
              </a:rPr>
              <a:t>typeof</a:t>
            </a:r>
            <a:r>
              <a:rPr lang="en-US" altLang="ko-KR" sz="1800" b="1" dirty="0" smtClean="0">
                <a:latin typeface="Consolas" pitchFamily="49" charset="0"/>
                <a:cs typeface="Consolas" pitchFamily="49" charset="0"/>
              </a:rPr>
              <a:t>(123)  </a:t>
            </a:r>
            <a:r>
              <a:rPr lang="en-US" altLang="ko-KR" sz="1800" b="1" dirty="0" smtClean="0">
                <a:latin typeface="Consolas" pitchFamily="49" charset="0"/>
                <a:cs typeface="Consolas" pitchFamily="49" charset="0"/>
                <a:sym typeface="Wingdings" pitchFamily="2" charset="2"/>
              </a:rPr>
              <a:t> </a:t>
            </a:r>
            <a:r>
              <a:rPr lang="en-US" altLang="ko-KR" sz="1800" b="1" dirty="0" smtClean="0">
                <a:latin typeface="Consolas" pitchFamily="49" charset="0"/>
                <a:cs typeface="Consolas" pitchFamily="49" charset="0"/>
              </a:rPr>
              <a:t>"</a:t>
            </a:r>
            <a:r>
              <a:rPr lang="en-US" altLang="ko-KR" sz="1800" b="1" dirty="0">
                <a:latin typeface="Consolas" pitchFamily="49" charset="0"/>
                <a:cs typeface="Consolas" pitchFamily="49" charset="0"/>
              </a:rPr>
              <a:t>Number"</a:t>
            </a:r>
            <a:r>
              <a:rPr lang="ko-KR" altLang="ko-KR" sz="1800" dirty="0"/>
              <a:t>를 </a:t>
            </a:r>
            <a:r>
              <a:rPr lang="ko-KR" altLang="ko-KR" sz="1800" dirty="0" smtClean="0"/>
              <a:t>반환</a:t>
            </a:r>
            <a:endParaRPr lang="en-US" altLang="ko-KR" sz="1800" dirty="0" smtClean="0"/>
          </a:p>
          <a:p>
            <a:pPr lvl="1"/>
            <a:r>
              <a:rPr lang="en-US" altLang="ko-KR" sz="1800" b="1" dirty="0" err="1" smtClean="0">
                <a:latin typeface="Consolas" pitchFamily="49" charset="0"/>
                <a:cs typeface="Consolas" pitchFamily="49" charset="0"/>
              </a:rPr>
              <a:t>typeof</a:t>
            </a:r>
            <a:r>
              <a:rPr lang="en-US" altLang="ko-KR" sz="1800" b="1" dirty="0">
                <a:latin typeface="Consolas" pitchFamily="49" charset="0"/>
                <a:cs typeface="Consolas" pitchFamily="49" charset="0"/>
              </a:rPr>
              <a:t>("123</a:t>
            </a:r>
            <a:r>
              <a:rPr lang="en-US" altLang="ko-KR" sz="1800" b="1" dirty="0" smtClean="0">
                <a:latin typeface="Consolas" pitchFamily="49" charset="0"/>
                <a:cs typeface="Consolas" pitchFamily="49" charset="0"/>
              </a:rPr>
              <a:t>") </a:t>
            </a:r>
            <a:r>
              <a:rPr lang="en-US" altLang="ko-KR" sz="1800" b="1" dirty="0" smtClean="0">
                <a:latin typeface="Consolas" pitchFamily="49" charset="0"/>
                <a:cs typeface="Consolas" pitchFamily="49" charset="0"/>
                <a:sym typeface="Wingdings" pitchFamily="2" charset="2"/>
              </a:rPr>
              <a:t> </a:t>
            </a:r>
            <a:r>
              <a:rPr lang="en-US" altLang="ko-KR" sz="1800" b="1" dirty="0" smtClean="0">
                <a:latin typeface="Consolas" pitchFamily="49" charset="0"/>
                <a:cs typeface="Consolas" pitchFamily="49" charset="0"/>
              </a:rPr>
              <a:t>"</a:t>
            </a:r>
            <a:r>
              <a:rPr lang="en-US" altLang="ko-KR" sz="1800" b="1" dirty="0">
                <a:latin typeface="Consolas" pitchFamily="49" charset="0"/>
                <a:cs typeface="Consolas" pitchFamily="49" charset="0"/>
              </a:rPr>
              <a:t>String"</a:t>
            </a:r>
            <a:r>
              <a:rPr lang="ko-KR" altLang="ko-KR" sz="1800" dirty="0"/>
              <a:t>을 </a:t>
            </a:r>
            <a:r>
              <a:rPr lang="ko-KR" altLang="en-US" sz="1800" dirty="0" smtClean="0"/>
              <a:t>반환</a:t>
            </a:r>
            <a:endParaRPr lang="ko-KR" alt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14</a:t>
            </a:fld>
            <a:endParaRPr lang="ko-KR" alt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713493"/>
              </p:ext>
            </p:extLst>
          </p:nvPr>
        </p:nvGraphicFramePr>
        <p:xfrm>
          <a:off x="467544" y="1556792"/>
          <a:ext cx="7992888" cy="3312368"/>
        </p:xfrm>
        <a:graphic>
          <a:graphicData uri="http://schemas.openxmlformats.org/drawingml/2006/table">
            <a:tbl>
              <a:tblPr firstRow="1" firstCol="1" bandRow="1">
                <a:tableStyleId>{EB9631B5-78F2-41C9-869B-9F39066F8104}</a:tableStyleId>
              </a:tblPr>
              <a:tblGrid>
                <a:gridCol w="1971896"/>
                <a:gridCol w="3009999"/>
                <a:gridCol w="3010993"/>
              </a:tblGrid>
              <a:tr h="452211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 dirty="0">
                          <a:effectLst/>
                        </a:rPr>
                        <a:t>기본 변수 타입</a:t>
                      </a:r>
                      <a:endParaRPr lang="ko-KR" sz="14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>
                          <a:effectLst/>
                        </a:rPr>
                        <a:t>변수 값</a:t>
                      </a:r>
                      <a:endParaRPr lang="ko-KR" sz="14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>
                          <a:effectLst/>
                        </a:rPr>
                        <a:t>비고</a:t>
                      </a:r>
                      <a:endParaRPr lang="ko-KR" sz="14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23745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>
                          <a:effectLst/>
                        </a:rPr>
                        <a:t>Number</a:t>
                      </a:r>
                      <a:endParaRPr lang="ko-KR" sz="14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 dirty="0">
                          <a:effectLst/>
                        </a:rPr>
                        <a:t>정수</a:t>
                      </a:r>
                      <a:r>
                        <a:rPr lang="en-US" sz="1400" b="1" kern="100" dirty="0">
                          <a:effectLst/>
                        </a:rPr>
                        <a:t>, </a:t>
                      </a:r>
                      <a:r>
                        <a:rPr lang="ko-KR" sz="1400" b="1" kern="100" dirty="0">
                          <a:effectLst/>
                        </a:rPr>
                        <a:t>실수 등 숫자 값을 가짐</a:t>
                      </a:r>
                      <a:endParaRPr lang="ko-KR" sz="14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>
                          <a:effectLst/>
                        </a:rPr>
                        <a:t>숫자</a:t>
                      </a:r>
                      <a:r>
                        <a:rPr lang="en-US" sz="1400" b="1" kern="100">
                          <a:effectLst/>
                        </a:rPr>
                        <a:t> (Number)</a:t>
                      </a:r>
                      <a:r>
                        <a:rPr lang="ko-KR" sz="1400" b="1" kern="100">
                          <a:effectLst/>
                        </a:rPr>
                        <a:t>와 문자열</a:t>
                      </a:r>
                      <a:r>
                        <a:rPr lang="en-US" sz="1400" b="1" kern="100">
                          <a:effectLst/>
                        </a:rPr>
                        <a:t> (String) </a:t>
                      </a:r>
                      <a:r>
                        <a:rPr lang="ko-KR" sz="1400" b="1" kern="100">
                          <a:effectLst/>
                        </a:rPr>
                        <a:t>타입간에는 숫자 값에 대해 자동 형변환을 제공한다</a:t>
                      </a:r>
                      <a:r>
                        <a:rPr lang="en-US" sz="1400" b="1" kern="100">
                          <a:effectLst/>
                        </a:rPr>
                        <a:t>.</a:t>
                      </a:r>
                      <a:endParaRPr lang="ko-KR" sz="14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1257083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>
                          <a:effectLst/>
                        </a:rPr>
                        <a:t>String</a:t>
                      </a:r>
                      <a:endParaRPr lang="ko-KR" sz="14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 dirty="0">
                          <a:effectLst/>
                        </a:rPr>
                        <a:t>연속된 글자들로 이루어진 문자열</a:t>
                      </a:r>
                      <a:r>
                        <a:rPr lang="en-US" sz="1400" b="1" kern="100" dirty="0">
                          <a:effectLst/>
                        </a:rPr>
                        <a:t> (</a:t>
                      </a:r>
                      <a:r>
                        <a:rPr lang="ko-KR" sz="1400" b="1" kern="100" dirty="0">
                          <a:effectLst/>
                        </a:rPr>
                        <a:t>공백도 가능함</a:t>
                      </a:r>
                      <a:r>
                        <a:rPr lang="en-US" sz="1400" b="1" kern="100" dirty="0">
                          <a:effectLst/>
                        </a:rPr>
                        <a:t>). </a:t>
                      </a:r>
                      <a:r>
                        <a:rPr lang="ko-KR" sz="1400" b="1" kern="100" dirty="0">
                          <a:effectLst/>
                        </a:rPr>
                        <a:t>문자열의 시작과 끝은 작은 따옴표</a:t>
                      </a:r>
                      <a:r>
                        <a:rPr lang="en-US" sz="1400" b="1" kern="100" dirty="0">
                          <a:effectLst/>
                        </a:rPr>
                        <a:t> (') </a:t>
                      </a:r>
                      <a:r>
                        <a:rPr lang="ko-KR" sz="1400" b="1" kern="100" dirty="0">
                          <a:effectLst/>
                        </a:rPr>
                        <a:t>혹은 겹따옴표</a:t>
                      </a:r>
                      <a:r>
                        <a:rPr lang="en-US" sz="1400" b="1" kern="100" dirty="0">
                          <a:effectLst/>
                        </a:rPr>
                        <a:t> (")</a:t>
                      </a:r>
                      <a:r>
                        <a:rPr lang="ko-KR" sz="1400" b="1" kern="100" dirty="0">
                          <a:effectLst/>
                        </a:rPr>
                        <a:t>로 지정</a:t>
                      </a:r>
                      <a:endParaRPr lang="ko-KR" sz="14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87145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>
                          <a:effectLst/>
                        </a:rPr>
                        <a:t>Boolean</a:t>
                      </a:r>
                      <a:endParaRPr lang="ko-KR" sz="14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</a:rPr>
                        <a:t>true </a:t>
                      </a:r>
                      <a:r>
                        <a:rPr lang="ko-KR" sz="1400" b="1" kern="100" dirty="0">
                          <a:effectLst/>
                        </a:rPr>
                        <a:t>혹은 </a:t>
                      </a:r>
                      <a:r>
                        <a:rPr lang="en-US" sz="1400" b="1" kern="100" dirty="0">
                          <a:effectLst/>
                        </a:rPr>
                        <a:t>false</a:t>
                      </a:r>
                      <a:endParaRPr lang="ko-KR" sz="14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 dirty="0">
                          <a:effectLst/>
                        </a:rPr>
                        <a:t>조건식에서 사용</a:t>
                      </a:r>
                      <a:endParaRPr lang="ko-KR" sz="14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335906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>
                          <a:effectLst/>
                        </a:rPr>
                        <a:t>Undefined</a:t>
                      </a:r>
                      <a:endParaRPr lang="ko-KR" sz="14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>
                          <a:effectLst/>
                        </a:rPr>
                        <a:t>undefined </a:t>
                      </a:r>
                      <a:r>
                        <a:rPr lang="ko-KR" sz="1400" b="1" kern="100">
                          <a:effectLst/>
                        </a:rPr>
                        <a:t>만 가능</a:t>
                      </a:r>
                      <a:endParaRPr lang="ko-KR" sz="14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</a:rPr>
                        <a:t> </a:t>
                      </a:r>
                      <a:endParaRPr lang="ko-KR" sz="14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56278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</a:rPr>
                        <a:t>Null</a:t>
                      </a:r>
                      <a:endParaRPr lang="ko-KR" sz="14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</a:rPr>
                        <a:t>null </a:t>
                      </a:r>
                      <a:r>
                        <a:rPr lang="ko-KR" sz="1400" b="1" kern="100" dirty="0">
                          <a:effectLst/>
                        </a:rPr>
                        <a:t>만 가능</a:t>
                      </a:r>
                      <a:endParaRPr lang="ko-KR" sz="14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</a:rPr>
                        <a:t> </a:t>
                      </a:r>
                      <a:endParaRPr lang="ko-KR" sz="14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642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자바스크립트 변수 선언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atinLnBrk="0"/>
            <a:r>
              <a:rPr lang="ko-KR" altLang="ko-KR" dirty="0" smtClean="0"/>
              <a:t>변수를 </a:t>
            </a:r>
            <a:r>
              <a:rPr lang="ko-KR" altLang="en-US" dirty="0" smtClean="0"/>
              <a:t>사전에 선언 없이 사용하는 것이 가능</a:t>
            </a:r>
            <a:endParaRPr lang="en-US" altLang="ko-KR" dirty="0" smtClean="0"/>
          </a:p>
          <a:p>
            <a:pPr lvl="1" latinLnBrk="0"/>
            <a:r>
              <a:rPr lang="ko-KR" altLang="ko-KR" dirty="0" smtClean="0"/>
              <a:t>전역 변수로 사용</a:t>
            </a:r>
            <a:r>
              <a:rPr lang="ko-KR" altLang="en-US" dirty="0" smtClean="0"/>
              <a:t>할때는 </a:t>
            </a:r>
            <a:r>
              <a:rPr lang="ko-KR" altLang="ko-KR" dirty="0" smtClean="0"/>
              <a:t>미리 선언되</a:t>
            </a:r>
            <a:r>
              <a:rPr lang="ko-KR" altLang="en-US" dirty="0" smtClean="0"/>
              <a:t>어 있어야 함</a:t>
            </a:r>
            <a:endParaRPr lang="en-US" altLang="ko-KR" dirty="0" smtClean="0"/>
          </a:p>
          <a:p>
            <a:pPr lvl="1" latinLnBrk="0"/>
            <a:r>
              <a:rPr lang="ko-KR" altLang="ko-KR" dirty="0" smtClean="0"/>
              <a:t>변수 타입을 고려하지 않고 선언해서 사용하면 되므로 편리</a:t>
            </a:r>
            <a:endParaRPr lang="en-US" altLang="ko-KR" dirty="0" smtClean="0"/>
          </a:p>
          <a:p>
            <a:pPr latinLnBrk="0"/>
            <a:r>
              <a:rPr lang="ko-KR" altLang="en-US" dirty="0" smtClean="0"/>
              <a:t>별도의 변수 타입이 없으며 </a:t>
            </a:r>
            <a:r>
              <a:rPr lang="en-US" altLang="ko-KR" b="1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US" altLang="ko-KR" dirty="0" smtClean="0"/>
              <a:t> </a:t>
            </a:r>
            <a:r>
              <a:rPr lang="ko-KR" altLang="en-US" dirty="0" smtClean="0"/>
              <a:t>타입 한가지만 제공됨</a:t>
            </a:r>
            <a:endParaRPr lang="en-US" altLang="ko-KR" dirty="0" smtClean="0"/>
          </a:p>
          <a:p>
            <a:pPr lvl="1" latinLnBrk="0"/>
            <a:r>
              <a:rPr lang="ko-KR" altLang="ko-KR" dirty="0" smtClean="0"/>
              <a:t>대신</a:t>
            </a:r>
            <a:r>
              <a:rPr lang="en-US" altLang="ko-KR" dirty="0" smtClean="0"/>
              <a:t>, </a:t>
            </a:r>
            <a:r>
              <a:rPr lang="ko-KR" altLang="ko-KR" dirty="0" smtClean="0"/>
              <a:t>변수에</a:t>
            </a:r>
            <a:r>
              <a:rPr lang="en-US" altLang="ko-KR" dirty="0" smtClean="0"/>
              <a:t> </a:t>
            </a:r>
            <a:r>
              <a:rPr lang="ko-KR" altLang="en-US" dirty="0" smtClean="0"/>
              <a:t>실제로</a:t>
            </a:r>
            <a:r>
              <a:rPr lang="ko-KR" altLang="ko-KR" dirty="0" smtClean="0"/>
              <a:t> 어떤 값</a:t>
            </a:r>
            <a:r>
              <a:rPr lang="ko-KR" altLang="en-US" dirty="0" smtClean="0"/>
              <a:t>이</a:t>
            </a:r>
            <a:r>
              <a:rPr lang="ko-KR" altLang="ko-KR" dirty="0" smtClean="0"/>
              <a:t> 저장</a:t>
            </a:r>
            <a:r>
              <a:rPr lang="ko-KR" altLang="en-US" dirty="0" smtClean="0"/>
              <a:t>될 때 그 </a:t>
            </a:r>
            <a:r>
              <a:rPr lang="ko-KR" altLang="ko-KR" dirty="0" smtClean="0"/>
              <a:t>값</a:t>
            </a:r>
            <a:r>
              <a:rPr lang="ko-KR" altLang="en-US" dirty="0" smtClean="0"/>
              <a:t>에 따라 </a:t>
            </a:r>
            <a:r>
              <a:rPr lang="ko-KR" altLang="ko-KR" dirty="0" smtClean="0"/>
              <a:t>내부적으로 변수 타입이 정해</a:t>
            </a:r>
            <a:r>
              <a:rPr lang="ko-KR" altLang="en-US" dirty="0" smtClean="0"/>
              <a:t>진다</a:t>
            </a:r>
            <a:endParaRPr lang="en-US" altLang="ko-KR" dirty="0" smtClean="0"/>
          </a:p>
          <a:p>
            <a:pPr latinLnBrk="0"/>
            <a:r>
              <a:rPr lang="ko-KR" altLang="en-US" dirty="0" smtClean="0"/>
              <a:t>변수의 선언 방식</a:t>
            </a:r>
            <a:endParaRPr lang="en-US" altLang="ko-KR" dirty="0" smtClean="0"/>
          </a:p>
          <a:p>
            <a:pPr lvl="1" latinLnBrk="0"/>
            <a:r>
              <a:rPr lang="ko-KR" altLang="en-US" dirty="0" smtClean="0"/>
              <a:t>대소문자를 구분함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15</a:t>
            </a:fld>
            <a:endParaRPr lang="ko-KR" altLang="en-US"/>
          </a:p>
        </p:txBody>
      </p:sp>
      <p:graphicFrame>
        <p:nvGraphicFramePr>
          <p:cNvPr id="11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88208689"/>
              </p:ext>
            </p:extLst>
          </p:nvPr>
        </p:nvGraphicFramePr>
        <p:xfrm>
          <a:off x="1907704" y="4869160"/>
          <a:ext cx="4464496" cy="1224136"/>
        </p:xfrm>
        <a:graphic>
          <a:graphicData uri="http://schemas.openxmlformats.org/drawingml/2006/table">
            <a:tbl>
              <a:tblPr firstRow="1" firstCol="1" bandRow="1"/>
              <a:tblGrid>
                <a:gridCol w="4464496"/>
              </a:tblGrid>
              <a:tr h="1224136">
                <a:tc>
                  <a:txBody>
                    <a:bodyPr/>
                    <a:lstStyle/>
                    <a:p>
                      <a:pPr marL="857250" lvl="2" indent="0" latinLnBrk="0">
                        <a:buNone/>
                      </a:pPr>
                      <a:r>
                        <a:rPr lang="en-US" altLang="ko-KR" b="1" dirty="0" err="1" smtClean="0">
                          <a:latin typeface="Consolas" pitchFamily="49" charset="0"/>
                          <a:cs typeface="Consolas" pitchFamily="49" charset="0"/>
                        </a:rPr>
                        <a:t>var</a:t>
                      </a:r>
                      <a:r>
                        <a:rPr lang="en-US" altLang="ko-KR" dirty="0" smtClean="0"/>
                        <a:t> </a:t>
                      </a:r>
                      <a:r>
                        <a:rPr lang="ko-KR" altLang="ko-KR" dirty="0" smtClean="0"/>
                        <a:t>변수명</a:t>
                      </a:r>
                      <a:r>
                        <a:rPr lang="en-US" altLang="ko-KR" dirty="0" smtClean="0"/>
                        <a:t>;</a:t>
                      </a:r>
                    </a:p>
                    <a:p>
                      <a:pPr marL="857250" lvl="2" indent="0" latinLnBrk="0">
                        <a:buNone/>
                      </a:pPr>
                      <a:r>
                        <a:rPr lang="en-US" altLang="ko-KR" dirty="0" smtClean="0"/>
                        <a:t>   </a:t>
                      </a:r>
                      <a:r>
                        <a:rPr lang="ko-KR" altLang="ko-KR" dirty="0" smtClean="0"/>
                        <a:t>혹은</a:t>
                      </a:r>
                      <a:endParaRPr lang="en-US" altLang="ko-KR" dirty="0" smtClean="0"/>
                    </a:p>
                    <a:p>
                      <a:pPr marL="857250" lvl="2" indent="0" latinLnBrk="0">
                        <a:buNone/>
                      </a:pPr>
                      <a:r>
                        <a:rPr lang="en-US" altLang="ko-KR" b="1" dirty="0" err="1" smtClean="0">
                          <a:latin typeface="Consolas" pitchFamily="49" charset="0"/>
                          <a:cs typeface="Consolas" pitchFamily="49" charset="0"/>
                        </a:rPr>
                        <a:t>var</a:t>
                      </a:r>
                      <a:r>
                        <a:rPr lang="en-US" altLang="ko-KR" dirty="0" smtClean="0"/>
                        <a:t> </a:t>
                      </a:r>
                      <a:r>
                        <a:rPr lang="ko-KR" altLang="ko-KR" dirty="0" smtClean="0"/>
                        <a:t>변수명 </a:t>
                      </a:r>
                      <a:r>
                        <a:rPr lang="en-US" altLang="ko-KR" dirty="0" smtClean="0"/>
                        <a:t>= </a:t>
                      </a:r>
                      <a:r>
                        <a:rPr lang="ko-KR" altLang="ko-KR" dirty="0" smtClean="0"/>
                        <a:t>변수값</a:t>
                      </a:r>
                      <a:r>
                        <a:rPr lang="en-US" altLang="ko-KR" dirty="0" smtClean="0"/>
                        <a:t>;</a:t>
                      </a:r>
                      <a:endParaRPr lang="ko-KR" altLang="ko-KR" dirty="0" smtClean="0"/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220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자바스크립트 변수 선언 예제</a:t>
            </a:r>
            <a:endParaRPr lang="ko-KR" alt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5492690"/>
            <a:ext cx="8229600" cy="752947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 smtClean="0"/>
              <a:t>모든 변수 타입에 대해 </a:t>
            </a:r>
            <a:r>
              <a:rPr lang="en-US" altLang="ko-KR" b="1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US" altLang="ko-KR" dirty="0" smtClean="0"/>
              <a:t> </a:t>
            </a:r>
            <a:r>
              <a:rPr lang="ko-KR" altLang="en-US" dirty="0" smtClean="0"/>
              <a:t>타입으로만 선언</a:t>
            </a:r>
            <a:endParaRPr lang="en-US" altLang="ko-KR" dirty="0" smtClean="0"/>
          </a:p>
          <a:p>
            <a:pPr lvl="1"/>
            <a:r>
              <a:rPr lang="ko-KR" altLang="en-US" dirty="0"/>
              <a:t>문자열</a:t>
            </a:r>
            <a:r>
              <a:rPr lang="en-US" altLang="ko-KR" dirty="0"/>
              <a:t>, </a:t>
            </a:r>
            <a:r>
              <a:rPr lang="ko-KR" altLang="en-US" dirty="0"/>
              <a:t>정수</a:t>
            </a:r>
            <a:r>
              <a:rPr lang="en-US" altLang="ko-KR" dirty="0"/>
              <a:t>, </a:t>
            </a:r>
            <a:r>
              <a:rPr lang="ko-KR" altLang="en-US" dirty="0"/>
              <a:t>실수 </a:t>
            </a:r>
            <a:r>
              <a:rPr lang="ko-KR" altLang="en-US" dirty="0" smtClean="0"/>
              <a:t>등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16</a:t>
            </a:fld>
            <a:endParaRPr lang="ko-KR" altLang="en-US"/>
          </a:p>
        </p:txBody>
      </p:sp>
      <p:graphicFrame>
        <p:nvGraphicFramePr>
          <p:cNvPr id="8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6413569"/>
              </p:ext>
            </p:extLst>
          </p:nvPr>
        </p:nvGraphicFramePr>
        <p:xfrm>
          <a:off x="1252667" y="2534444"/>
          <a:ext cx="6408712" cy="2203518"/>
        </p:xfrm>
        <a:graphic>
          <a:graphicData uri="http://schemas.openxmlformats.org/drawingml/2006/table">
            <a:tbl>
              <a:tblPr firstRow="1" firstCol="1" bandRow="1"/>
              <a:tblGrid>
                <a:gridCol w="6408712"/>
              </a:tblGrid>
              <a:tr h="2203518">
                <a:tc>
                  <a:txBody>
                    <a:bodyPr/>
                    <a:lstStyle/>
                    <a:p>
                      <a:pPr algn="just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var</a:t>
                      </a:r>
                      <a:r>
                        <a:rPr lang="en-US" sz="1400" b="1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index, name = "</a:t>
                      </a:r>
                      <a:r>
                        <a:rPr lang="ko-KR" sz="1400" b="1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모바일</a:t>
                      </a:r>
                      <a:r>
                        <a:rPr lang="ko-KR" sz="1400" b="1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b="1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웹</a:t>
                      </a:r>
                      <a:r>
                        <a:rPr lang="en-US" sz="1400" b="1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";</a:t>
                      </a:r>
                      <a:endParaRPr 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var</a:t>
                      </a:r>
                      <a:r>
                        <a:rPr lang="en-US" sz="1400" b="1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</a:t>
                      </a:r>
                      <a:r>
                        <a:rPr lang="en-US" sz="14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start = 0, end = 100.0;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var</a:t>
                      </a:r>
                      <a:r>
                        <a:rPr lang="en-US" sz="14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message, condition, sender, receiver;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 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var</a:t>
                      </a:r>
                      <a:r>
                        <a:rPr lang="en-US" sz="14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  a = "3";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var</a:t>
                      </a:r>
                      <a:r>
                        <a:rPr lang="en-US" sz="14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  b = 2;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c = b + </a:t>
                      </a:r>
                      <a:r>
                        <a:rPr lang="en-US" sz="1400" b="1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3 + a</a:t>
                      </a:r>
                      <a:r>
                        <a:rPr lang="en-US" sz="14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;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     // c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값은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“</a:t>
                      </a:r>
                      <a:r>
                        <a:rPr 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53”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이 됨</a:t>
                      </a:r>
                      <a:r>
                        <a:rPr 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, </a:t>
                      </a:r>
                      <a:r>
                        <a:rPr 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더하기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후 문자열 붙히기 연산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d = a + b;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     // d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값은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"3"+"2"="32", 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문자열연산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(Concatenation)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3" name="Content Placeholder 6"/>
          <p:cNvSpPr txBox="1">
            <a:spLocks/>
          </p:cNvSpPr>
          <p:nvPr/>
        </p:nvSpPr>
        <p:spPr>
          <a:xfrm>
            <a:off x="5883487" y="3320988"/>
            <a:ext cx="1980220" cy="50405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Char char="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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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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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latinLnBrk="0">
              <a:buNone/>
            </a:pPr>
            <a:r>
              <a:rPr lang="ko-KR" altLang="en-US" sz="1400" b="1" dirty="0" smtClean="0"/>
              <a:t>연산의 우선순위에서 </a:t>
            </a:r>
            <a:r>
              <a:rPr lang="en-US" altLang="ko-KR" sz="1400" b="1" dirty="0" smtClean="0"/>
              <a:t>b+3</a:t>
            </a:r>
            <a:r>
              <a:rPr lang="ko-KR" altLang="en-US" sz="1400" b="1" dirty="0" smtClean="0"/>
              <a:t>이 우선</a:t>
            </a:r>
            <a:endParaRPr lang="ko-KR" altLang="en-US" sz="1400" b="1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2555776" y="3573016"/>
            <a:ext cx="3312368" cy="576064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6"/>
          <p:cNvSpPr txBox="1">
            <a:spLocks/>
          </p:cNvSpPr>
          <p:nvPr/>
        </p:nvSpPr>
        <p:spPr>
          <a:xfrm>
            <a:off x="6747583" y="4869160"/>
            <a:ext cx="2232248" cy="122413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Char char="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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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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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latinLnBrk="0">
              <a:buNone/>
            </a:pPr>
            <a:r>
              <a:rPr lang="ko-KR" altLang="en-US" sz="1400" b="1" dirty="0"/>
              <a:t>연산의 우선순위에서 </a:t>
            </a:r>
            <a:r>
              <a:rPr lang="en-US" altLang="ko-KR" sz="1400" b="1" dirty="0"/>
              <a:t>a</a:t>
            </a:r>
            <a:r>
              <a:rPr lang="ko-KR" altLang="en-US" sz="1400" b="1" dirty="0"/>
              <a:t>가 우선하므로 </a:t>
            </a:r>
            <a:r>
              <a:rPr lang="en-US" altLang="ko-KR" sz="1400" b="1" dirty="0"/>
              <a:t>b</a:t>
            </a:r>
            <a:r>
              <a:rPr lang="ko-KR" altLang="en-US" sz="1400" b="1" dirty="0"/>
              <a:t>의 값 즉 숫자 </a:t>
            </a:r>
            <a:r>
              <a:rPr lang="en-US" altLang="ko-KR" sz="1400" b="1" dirty="0"/>
              <a:t>2</a:t>
            </a:r>
            <a:r>
              <a:rPr lang="ko-KR" altLang="en-US" sz="1400" b="1" dirty="0"/>
              <a:t>을 문자열 </a:t>
            </a:r>
            <a:r>
              <a:rPr lang="en-US" altLang="ko-KR" sz="1400" b="1" dirty="0"/>
              <a:t>"2"</a:t>
            </a:r>
            <a:r>
              <a:rPr lang="ko-KR" altLang="en-US" sz="1400" b="1" dirty="0"/>
              <a:t>으로 변환한 후 </a:t>
            </a:r>
            <a:r>
              <a:rPr lang="en-US" altLang="ko-KR" sz="1400" b="1" dirty="0"/>
              <a:t>a</a:t>
            </a:r>
            <a:r>
              <a:rPr lang="ko-KR" altLang="en-US" sz="1400" b="1" dirty="0"/>
              <a:t>의 값 </a:t>
            </a:r>
            <a:r>
              <a:rPr lang="en-US" altLang="ko-KR" sz="1400" b="1" dirty="0"/>
              <a:t>"3"</a:t>
            </a:r>
            <a:r>
              <a:rPr lang="ko-KR" altLang="en-US" sz="1400" b="1" dirty="0"/>
              <a:t>과 문자열 </a:t>
            </a:r>
            <a:r>
              <a:rPr lang="ko-KR" altLang="en-US" sz="1400" b="1" dirty="0" smtClean="0"/>
              <a:t>붙이기</a:t>
            </a:r>
            <a:r>
              <a:rPr lang="en-US" altLang="ko-KR" sz="1400" b="1" dirty="0" smtClean="0"/>
              <a:t> </a:t>
            </a:r>
            <a:r>
              <a:rPr lang="ko-KR" altLang="en-US" sz="1400" b="1" dirty="0" smtClean="0"/>
              <a:t>연산 </a:t>
            </a:r>
            <a:r>
              <a:rPr lang="ko-KR" altLang="en-US" sz="1400" b="1" dirty="0"/>
              <a:t>수행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flipH="1" flipV="1">
            <a:off x="2123728" y="4581128"/>
            <a:ext cx="4608512" cy="576064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/>
          <p:cNvGrpSpPr/>
          <p:nvPr/>
        </p:nvGrpSpPr>
        <p:grpSpPr>
          <a:xfrm>
            <a:off x="3851919" y="1637339"/>
            <a:ext cx="3468651" cy="983690"/>
            <a:chOff x="2308108" y="-909758"/>
            <a:chExt cx="2809470" cy="986020"/>
          </a:xfrm>
        </p:grpSpPr>
        <p:sp>
          <p:nvSpPr>
            <p:cNvPr id="11" name="모서리가 둥근 직사각형 10"/>
            <p:cNvSpPr/>
            <p:nvPr/>
          </p:nvSpPr>
          <p:spPr>
            <a:xfrm>
              <a:off x="3088678" y="-909758"/>
              <a:ext cx="2028900" cy="649727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36000" tIns="0" rIns="36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ko-KR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문자열</a:t>
              </a:r>
              <a:r>
                <a:rPr lang="en-US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, </a:t>
              </a:r>
              <a:r>
                <a:rPr lang="ko-KR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정수</a:t>
              </a:r>
              <a:r>
                <a:rPr lang="en-US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, </a:t>
              </a:r>
              <a:r>
                <a:rPr lang="ko-KR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실수 등 모든 변수 타입에 대해</a:t>
              </a:r>
              <a:r>
                <a:rPr lang="en-US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 var</a:t>
              </a:r>
              <a:r>
                <a:rPr lang="ko-KR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로선언한다</a:t>
              </a:r>
              <a:r>
                <a:rPr lang="en-US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.</a:t>
              </a:r>
              <a:endParaRPr lang="ko-KR" sz="1400" kern="100">
                <a:effectLst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12" name="직선 화살표 연결선 11"/>
            <p:cNvCxnSpPr>
              <a:stCxn id="11" idx="1"/>
            </p:cNvCxnSpPr>
            <p:nvPr/>
          </p:nvCxnSpPr>
          <p:spPr>
            <a:xfrm flipH="1">
              <a:off x="2308108" y="-584894"/>
              <a:ext cx="780570" cy="66115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057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자바스크립트 기본 연산자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17</a:t>
            </a:fld>
            <a:endParaRPr lang="ko-KR" altLang="en-US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8268551"/>
              </p:ext>
            </p:extLst>
          </p:nvPr>
        </p:nvGraphicFramePr>
        <p:xfrm>
          <a:off x="605029" y="1479498"/>
          <a:ext cx="8064895" cy="5130286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1224136"/>
                <a:gridCol w="1440160"/>
                <a:gridCol w="3528392"/>
                <a:gridCol w="1872207"/>
              </a:tblGrid>
              <a:tr h="275169"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 dirty="0">
                          <a:effectLst/>
                        </a:rPr>
                        <a:t>종류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>
                          <a:effectLst/>
                        </a:rPr>
                        <a:t>연산자</a:t>
                      </a:r>
                      <a:endParaRPr lang="ko-KR" sz="1600" kern="10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>
                          <a:effectLst/>
                        </a:rPr>
                        <a:t>설명</a:t>
                      </a:r>
                      <a:endParaRPr lang="ko-KR" sz="1600" kern="10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>
                          <a:effectLst/>
                        </a:rPr>
                        <a:t>비고</a:t>
                      </a:r>
                      <a:endParaRPr lang="ko-KR" sz="1600" kern="10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</a:tr>
              <a:tr h="567894"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 dirty="0">
                          <a:effectLst/>
                        </a:rPr>
                        <a:t>사칙연산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spc="-50">
                          <a:effectLst/>
                        </a:rPr>
                        <a:t>+  -  *  /  %</a:t>
                      </a:r>
                      <a:endParaRPr lang="ko-KR" sz="1600" kern="10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>
                          <a:effectLst/>
                        </a:rPr>
                        <a:t>더하기</a:t>
                      </a:r>
                      <a:r>
                        <a:rPr lang="en-US" sz="1600" kern="100" spc="-50">
                          <a:effectLst/>
                        </a:rPr>
                        <a:t>, </a:t>
                      </a:r>
                      <a:r>
                        <a:rPr lang="ko-KR" sz="1600" kern="100" spc="-50">
                          <a:effectLst/>
                        </a:rPr>
                        <a:t>빼기</a:t>
                      </a:r>
                      <a:r>
                        <a:rPr lang="en-US" sz="1600" kern="100" spc="-50">
                          <a:effectLst/>
                        </a:rPr>
                        <a:t>, </a:t>
                      </a:r>
                      <a:r>
                        <a:rPr lang="ko-KR" sz="1600" kern="100" spc="-50">
                          <a:effectLst/>
                        </a:rPr>
                        <a:t>곱하기</a:t>
                      </a:r>
                      <a:r>
                        <a:rPr lang="en-US" sz="1600" kern="100" spc="-50">
                          <a:effectLst/>
                        </a:rPr>
                        <a:t>, </a:t>
                      </a:r>
                      <a:r>
                        <a:rPr lang="ko-KR" sz="1600" kern="100" spc="-50">
                          <a:effectLst/>
                        </a:rPr>
                        <a:t>나누기</a:t>
                      </a:r>
                      <a:r>
                        <a:rPr lang="en-US" sz="1600" kern="100" spc="-50">
                          <a:effectLst/>
                        </a:rPr>
                        <a:t>, </a:t>
                      </a:r>
                      <a:r>
                        <a:rPr lang="ko-KR" sz="1600" kern="100" spc="-50">
                          <a:effectLst/>
                        </a:rPr>
                        <a:t>나머지</a:t>
                      </a:r>
                      <a:endParaRPr lang="ko-KR" sz="1600" kern="10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 rowSpan="3">
                  <a:txBody>
                    <a:bodyPr/>
                    <a:lstStyle/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600" kern="100" spc="-50" dirty="0" smtClean="0">
                          <a:effectLst/>
                        </a:rPr>
                        <a:t>- </a:t>
                      </a:r>
                      <a:r>
                        <a:rPr lang="ko-KR" altLang="en-US" sz="1600" kern="100" spc="-50" dirty="0" smtClean="0">
                          <a:effectLst/>
                        </a:rPr>
                        <a:t>내부적으로 실수 값으로 변환 후 처리</a:t>
                      </a:r>
                    </a:p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600" kern="100" spc="-50" dirty="0" smtClean="0">
                          <a:effectLst/>
                        </a:rPr>
                        <a:t>- </a:t>
                      </a:r>
                      <a:r>
                        <a:rPr lang="ko-KR" altLang="en-US" sz="1600" kern="100" spc="-50" dirty="0" smtClean="0">
                          <a:effectLst/>
                        </a:rPr>
                        <a:t>자바 언어와 동일한</a:t>
                      </a:r>
                      <a:r>
                        <a:rPr lang="ko-KR" altLang="en-US" sz="1600" kern="100" spc="-50" baseline="0" dirty="0" smtClean="0">
                          <a:effectLst/>
                        </a:rPr>
                        <a:t> </a:t>
                      </a:r>
                      <a:r>
                        <a:rPr lang="ko-KR" altLang="en-US" sz="1600" kern="100" spc="-50" dirty="0" smtClean="0">
                          <a:effectLst/>
                        </a:rPr>
                        <a:t>연산 우선순위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</a:tr>
              <a:tr h="572609"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>
                          <a:effectLst/>
                        </a:rPr>
                        <a:t>대입 연산자</a:t>
                      </a:r>
                      <a:endParaRPr lang="ko-KR" sz="1600" kern="10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spc="-50" dirty="0">
                          <a:effectLst/>
                        </a:rPr>
                        <a:t>+=  -= </a:t>
                      </a:r>
                      <a:endParaRPr lang="en-US" sz="1600" kern="100" spc="-50" dirty="0" smtClean="0">
                        <a:effectLst/>
                      </a:endParaRPr>
                    </a:p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spc="-50" dirty="0" smtClean="0">
                          <a:effectLst/>
                        </a:rPr>
                        <a:t>*=  </a:t>
                      </a:r>
                      <a:r>
                        <a:rPr lang="en-US" sz="1600" kern="100" spc="-50" dirty="0">
                          <a:effectLst/>
                        </a:rPr>
                        <a:t>/=  %=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 dirty="0">
                          <a:effectLst/>
                        </a:rPr>
                        <a:t>왼편 변수에 우측 값을 연산 후 왼편 변수에 대입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 vMerge="1">
                  <a:txBody>
                    <a:bodyPr/>
                    <a:lstStyle/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</a:tr>
              <a:tr h="567894"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>
                          <a:effectLst/>
                        </a:rPr>
                        <a:t>증감 연산자</a:t>
                      </a:r>
                      <a:endParaRPr lang="ko-KR" sz="1600" kern="10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spc="-50">
                          <a:effectLst/>
                        </a:rPr>
                        <a:t>++   -- </a:t>
                      </a:r>
                      <a:endParaRPr lang="ko-KR" sz="1600" kern="10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 dirty="0">
                          <a:effectLst/>
                        </a:rPr>
                        <a:t>기존 변수 값에 </a:t>
                      </a:r>
                      <a:r>
                        <a:rPr lang="en-US" sz="1600" kern="100" spc="-50" dirty="0">
                          <a:effectLst/>
                        </a:rPr>
                        <a:t>+1 </a:t>
                      </a:r>
                      <a:r>
                        <a:rPr lang="ko-KR" sz="1600" kern="100" spc="-50" dirty="0">
                          <a:effectLst/>
                        </a:rPr>
                        <a:t>혹은 </a:t>
                      </a:r>
                      <a:r>
                        <a:rPr lang="en-US" sz="1600" kern="100" spc="-50" dirty="0">
                          <a:effectLst/>
                        </a:rPr>
                        <a:t>-1 </a:t>
                      </a:r>
                      <a:r>
                        <a:rPr lang="ko-KR" sz="1600" kern="100" spc="-50" dirty="0">
                          <a:effectLst/>
                        </a:rPr>
                        <a:t>연산 수행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 vMerge="1">
                  <a:txBody>
                    <a:bodyPr/>
                    <a:lstStyle/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</a:tr>
              <a:tr h="873346">
                <a:tc rowSpan="3"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 dirty="0">
                          <a:effectLst/>
                        </a:rPr>
                        <a:t>논리연산자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spc="-50">
                          <a:effectLst/>
                        </a:rPr>
                        <a:t>&gt;    &lt;</a:t>
                      </a:r>
                      <a:endParaRPr lang="ko-KR" sz="1600" kern="100">
                        <a:effectLst/>
                      </a:endParaRPr>
                    </a:p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spc="-50">
                          <a:effectLst/>
                        </a:rPr>
                        <a:t>&gt;=    &lt;=</a:t>
                      </a:r>
                      <a:endParaRPr lang="ko-KR" sz="1600" kern="10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 dirty="0">
                          <a:effectLst/>
                        </a:rPr>
                        <a:t>왼편의 값이 크다</a:t>
                      </a:r>
                      <a:r>
                        <a:rPr lang="en-US" sz="1600" kern="100" spc="-50" dirty="0">
                          <a:effectLst/>
                        </a:rPr>
                        <a:t>, </a:t>
                      </a:r>
                      <a:r>
                        <a:rPr lang="ko-KR" sz="1600" kern="100" spc="-50" dirty="0">
                          <a:effectLst/>
                        </a:rPr>
                        <a:t>작다</a:t>
                      </a:r>
                      <a:endParaRPr lang="ko-KR" sz="1600" kern="100" dirty="0">
                        <a:effectLst/>
                      </a:endParaRPr>
                    </a:p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 dirty="0">
                          <a:effectLst/>
                        </a:rPr>
                        <a:t>왼편의 값이 크거나 같다</a:t>
                      </a:r>
                      <a:r>
                        <a:rPr lang="en-US" sz="1600" kern="100" spc="-50" dirty="0">
                          <a:effectLst/>
                        </a:rPr>
                        <a:t>, </a:t>
                      </a:r>
                      <a:r>
                        <a:rPr lang="ko-KR" sz="1600" kern="100" spc="-50" dirty="0">
                          <a:effectLst/>
                        </a:rPr>
                        <a:t>작거나 같다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 rowSpan="3">
                  <a:txBody>
                    <a:bodyPr/>
                    <a:lstStyle/>
                    <a:p>
                      <a:pPr algn="l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 dirty="0">
                          <a:effectLst/>
                        </a:rPr>
                        <a:t>결과값이</a:t>
                      </a:r>
                      <a:r>
                        <a:rPr lang="en-US" sz="1600" kern="100" spc="-50" dirty="0">
                          <a:effectLst/>
                        </a:rPr>
                        <a:t> true </a:t>
                      </a:r>
                      <a:r>
                        <a:rPr lang="ko-KR" sz="1600" kern="100" spc="-50" dirty="0">
                          <a:effectLst/>
                        </a:rPr>
                        <a:t>혹은 </a:t>
                      </a:r>
                      <a:r>
                        <a:rPr lang="en-US" sz="1600" kern="100" spc="-50" dirty="0">
                          <a:effectLst/>
                        </a:rPr>
                        <a:t>false</a:t>
                      </a:r>
                      <a:r>
                        <a:rPr lang="ko-KR" sz="1600" kern="100" spc="-50" dirty="0">
                          <a:effectLst/>
                        </a:rPr>
                        <a:t>이다</a:t>
                      </a:r>
                      <a:r>
                        <a:rPr lang="en-US" sz="1600" kern="100" spc="-50" dirty="0">
                          <a:effectLst/>
                        </a:rPr>
                        <a:t>.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</a:tr>
              <a:tr h="87806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spc="-50">
                          <a:effectLst/>
                        </a:rPr>
                        <a:t>==    !=</a:t>
                      </a:r>
                      <a:endParaRPr lang="ko-KR" sz="1600" kern="100">
                        <a:effectLst/>
                      </a:endParaRPr>
                    </a:p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spc="-50">
                          <a:effectLst/>
                        </a:rPr>
                        <a:t>===   !==</a:t>
                      </a:r>
                      <a:endParaRPr lang="ko-KR" sz="1600" kern="10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 dirty="0">
                          <a:effectLst/>
                        </a:rPr>
                        <a:t>양편이 같다</a:t>
                      </a:r>
                      <a:r>
                        <a:rPr lang="en-US" sz="1600" kern="100" spc="-50" dirty="0">
                          <a:effectLst/>
                        </a:rPr>
                        <a:t>, </a:t>
                      </a:r>
                      <a:r>
                        <a:rPr lang="ko-KR" sz="1600" kern="100" spc="-50" dirty="0">
                          <a:effectLst/>
                        </a:rPr>
                        <a:t>다르다</a:t>
                      </a:r>
                      <a:r>
                        <a:rPr lang="en-US" sz="1600" kern="100" spc="-50" dirty="0">
                          <a:effectLst/>
                        </a:rPr>
                        <a:t> (</a:t>
                      </a:r>
                      <a:r>
                        <a:rPr lang="ko-KR" sz="1600" kern="100" spc="-50" dirty="0">
                          <a:effectLst/>
                        </a:rPr>
                        <a:t>값만 비교</a:t>
                      </a:r>
                      <a:r>
                        <a:rPr lang="en-US" sz="1600" kern="100" spc="-50" dirty="0">
                          <a:effectLst/>
                        </a:rPr>
                        <a:t>)</a:t>
                      </a:r>
                      <a:endParaRPr lang="ko-KR" sz="1600" kern="100" dirty="0">
                        <a:effectLst/>
                      </a:endParaRPr>
                    </a:p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 dirty="0">
                          <a:effectLst/>
                        </a:rPr>
                        <a:t>양편의 같다</a:t>
                      </a:r>
                      <a:r>
                        <a:rPr lang="en-US" sz="1600" kern="100" spc="-50" dirty="0">
                          <a:effectLst/>
                        </a:rPr>
                        <a:t>, </a:t>
                      </a:r>
                      <a:r>
                        <a:rPr lang="ko-KR" sz="1600" kern="100" spc="-50" dirty="0">
                          <a:effectLst/>
                        </a:rPr>
                        <a:t>다르다 </a:t>
                      </a:r>
                      <a:r>
                        <a:rPr lang="en-US" sz="1600" kern="100" spc="-50" dirty="0">
                          <a:effectLst/>
                        </a:rPr>
                        <a:t>(</a:t>
                      </a:r>
                      <a:r>
                        <a:rPr lang="ko-KR" sz="1600" kern="100" spc="-50" dirty="0">
                          <a:effectLst/>
                        </a:rPr>
                        <a:t>값과 타입 모두 비교</a:t>
                      </a:r>
                      <a:r>
                        <a:rPr lang="en-US" sz="1600" kern="100" spc="-50" dirty="0">
                          <a:effectLst/>
                        </a:rPr>
                        <a:t>)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57260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spc="-50" dirty="0">
                          <a:effectLst/>
                        </a:rPr>
                        <a:t>!      | |   &amp;&amp;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 dirty="0">
                          <a:effectLst/>
                        </a:rPr>
                        <a:t>논리부정</a:t>
                      </a:r>
                      <a:r>
                        <a:rPr lang="en-US" sz="1600" kern="100" spc="-50" dirty="0">
                          <a:effectLst/>
                        </a:rPr>
                        <a:t> (NOT), </a:t>
                      </a:r>
                      <a:r>
                        <a:rPr lang="ko-KR" sz="1600" kern="100" spc="-50" dirty="0">
                          <a:effectLst/>
                        </a:rPr>
                        <a:t>논리합 </a:t>
                      </a:r>
                      <a:r>
                        <a:rPr lang="en-US" sz="1600" kern="100" spc="-50" dirty="0">
                          <a:effectLst/>
                        </a:rPr>
                        <a:t>(OR), </a:t>
                      </a:r>
                      <a:r>
                        <a:rPr lang="ko-KR" sz="1600" kern="100" spc="-50" dirty="0">
                          <a:effectLst/>
                        </a:rPr>
                        <a:t>논리곱 </a:t>
                      </a:r>
                      <a:r>
                        <a:rPr lang="en-US" sz="1600" kern="100" spc="-50" dirty="0">
                          <a:effectLst/>
                        </a:rPr>
                        <a:t>(AND) </a:t>
                      </a:r>
                      <a:r>
                        <a:rPr lang="ko-KR" sz="1600" kern="100" spc="-50" dirty="0">
                          <a:effectLst/>
                        </a:rPr>
                        <a:t>연산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045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자바스크립트 문자열 붙이기 연산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 smtClean="0"/>
              <a:t>문자열 붙이기 </a:t>
            </a:r>
            <a:r>
              <a:rPr lang="en-US" altLang="ko-KR" sz="2000" dirty="0" smtClean="0"/>
              <a:t>(Concatenation) </a:t>
            </a:r>
            <a:r>
              <a:rPr lang="ko-KR" altLang="en-US" sz="2000" dirty="0" smtClean="0"/>
              <a:t>연산</a:t>
            </a:r>
            <a:endParaRPr lang="en-US" altLang="ko-KR" sz="2000" dirty="0" smtClean="0"/>
          </a:p>
          <a:p>
            <a:pPr lvl="1"/>
            <a:r>
              <a:rPr lang="en-US" altLang="ko-KR" sz="1800" dirty="0" smtClean="0"/>
              <a:t>‘+’ </a:t>
            </a:r>
            <a:r>
              <a:rPr lang="ko-KR" altLang="en-US" sz="1800" dirty="0" smtClean="0"/>
              <a:t>연산자를 이용해서 </a:t>
            </a:r>
            <a:r>
              <a:rPr lang="ko-KR" altLang="ko-KR" sz="1800" dirty="0" smtClean="0"/>
              <a:t>두 문자열을 붙</a:t>
            </a:r>
            <a:r>
              <a:rPr lang="ko-KR" altLang="en-US" sz="1800" dirty="0" smtClean="0"/>
              <a:t>임</a:t>
            </a:r>
            <a:endParaRPr lang="ko-KR" alt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18</a:t>
            </a:fld>
            <a:endParaRPr lang="ko-KR" altLang="en-US"/>
          </a:p>
        </p:txBody>
      </p:sp>
      <p:sp>
        <p:nvSpPr>
          <p:cNvPr id="5" name="Text Box 66"/>
          <p:cNvSpPr txBox="1">
            <a:spLocks noChangeArrowheads="1"/>
          </p:cNvSpPr>
          <p:nvPr/>
        </p:nvSpPr>
        <p:spPr bwMode="auto">
          <a:xfrm>
            <a:off x="1763688" y="2924944"/>
            <a:ext cx="5976664" cy="2168490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vert="horz" wrap="square" lIns="91440" tIns="45720" rIns="91440" bIns="45720" anchor="ctr" anchorCtr="0" upright="1">
            <a:noAutofit/>
          </a:bodyPr>
          <a:lstStyle/>
          <a:p>
            <a:pPr indent="57150" algn="l" latinLnBrk="1">
              <a:lnSpc>
                <a:spcPct val="115000"/>
              </a:lnSpc>
              <a:spcAft>
                <a:spcPts val="0"/>
              </a:spcAft>
            </a:pPr>
            <a:r>
              <a:rPr lang="en-US" sz="1400" b="1" kern="100" dirty="0" err="1">
                <a:effectLst/>
                <a:ea typeface="맑은 고딕"/>
                <a:cs typeface="Times New Roman"/>
              </a:rPr>
              <a:t>var</a:t>
            </a:r>
            <a:r>
              <a:rPr lang="en-US" sz="1400" b="1" kern="100" dirty="0">
                <a:effectLst/>
                <a:ea typeface="맑은 고딕"/>
                <a:cs typeface="Times New Roman"/>
              </a:rPr>
              <a:t> </a:t>
            </a:r>
            <a:r>
              <a:rPr lang="en-US" sz="1400" b="1" kern="100" dirty="0" err="1">
                <a:effectLst/>
                <a:ea typeface="맑은 고딕"/>
                <a:cs typeface="Times New Roman"/>
              </a:rPr>
              <a:t>first_name</a:t>
            </a:r>
            <a:r>
              <a:rPr lang="en-US" sz="1400" b="1" kern="100" dirty="0">
                <a:effectLst/>
                <a:ea typeface="맑은 고딕"/>
                <a:cs typeface="Times New Roman"/>
              </a:rPr>
              <a:t> = </a:t>
            </a:r>
            <a:r>
              <a:rPr lang="en-US" sz="1400" b="1" kern="0" dirty="0">
                <a:effectLst/>
                <a:ea typeface="맑은 고딕"/>
                <a:cs typeface="Times New Roman"/>
              </a:rPr>
              <a:t>"Steve";</a:t>
            </a:r>
            <a:endParaRPr lang="ko-KR" sz="1400" b="1" kern="100" dirty="0">
              <a:effectLst/>
              <a:ea typeface="맑은 고딕"/>
              <a:cs typeface="Times New Roman"/>
            </a:endParaRPr>
          </a:p>
          <a:p>
            <a:pPr indent="57150" algn="l" latinLnBrk="1">
              <a:lnSpc>
                <a:spcPct val="115000"/>
              </a:lnSpc>
              <a:spcAft>
                <a:spcPts val="0"/>
              </a:spcAft>
            </a:pPr>
            <a:r>
              <a:rPr lang="en-US" sz="1400" b="1" kern="100" dirty="0" err="1">
                <a:effectLst/>
                <a:ea typeface="맑은 고딕"/>
                <a:cs typeface="Times New Roman"/>
              </a:rPr>
              <a:t>var</a:t>
            </a:r>
            <a:r>
              <a:rPr lang="en-US" sz="1400" b="1" kern="100" dirty="0">
                <a:effectLst/>
                <a:ea typeface="맑은 고딕"/>
                <a:cs typeface="Times New Roman"/>
              </a:rPr>
              <a:t> </a:t>
            </a:r>
            <a:r>
              <a:rPr lang="en-US" sz="1400" b="1" kern="100" dirty="0" err="1">
                <a:effectLst/>
                <a:ea typeface="맑은 고딕"/>
                <a:cs typeface="Times New Roman"/>
              </a:rPr>
              <a:t>last_name</a:t>
            </a:r>
            <a:r>
              <a:rPr lang="en-US" sz="1400" b="1" kern="100" dirty="0">
                <a:effectLst/>
                <a:ea typeface="맑은 고딕"/>
                <a:cs typeface="Times New Roman"/>
              </a:rPr>
              <a:t> = </a:t>
            </a:r>
            <a:r>
              <a:rPr lang="en-US" sz="1400" b="1" kern="0" dirty="0">
                <a:effectLst/>
                <a:ea typeface="맑은 고딕"/>
                <a:cs typeface="Times New Roman"/>
              </a:rPr>
              <a:t>"Jobs";</a:t>
            </a:r>
            <a:endParaRPr lang="ko-KR" sz="1400" b="1" kern="100" dirty="0">
              <a:effectLst/>
              <a:ea typeface="맑은 고딕"/>
              <a:cs typeface="Times New Roman"/>
            </a:endParaRPr>
          </a:p>
          <a:p>
            <a:pPr indent="57150" algn="l" latinLnBrk="1">
              <a:lnSpc>
                <a:spcPct val="115000"/>
              </a:lnSpc>
              <a:spcAft>
                <a:spcPts val="0"/>
              </a:spcAft>
            </a:pPr>
            <a:r>
              <a:rPr lang="en-US" sz="1400" b="1" kern="100" dirty="0">
                <a:effectLst/>
                <a:ea typeface="맑은 고딕"/>
                <a:cs typeface="Times New Roman"/>
              </a:rPr>
              <a:t> </a:t>
            </a:r>
            <a:endParaRPr lang="ko-KR" sz="1400" b="1" kern="100" dirty="0">
              <a:effectLst/>
              <a:ea typeface="맑은 고딕"/>
              <a:cs typeface="Times New Roman"/>
            </a:endParaRPr>
          </a:p>
          <a:p>
            <a:pPr indent="57150" algn="l" latinLnBrk="1">
              <a:lnSpc>
                <a:spcPct val="115000"/>
              </a:lnSpc>
              <a:spcAft>
                <a:spcPts val="0"/>
              </a:spcAft>
            </a:pPr>
            <a:r>
              <a:rPr lang="en-US" sz="1400" b="1" kern="100" dirty="0" err="1">
                <a:effectLst/>
                <a:ea typeface="맑은 고딕"/>
                <a:cs typeface="Times New Roman"/>
              </a:rPr>
              <a:t>var</a:t>
            </a:r>
            <a:r>
              <a:rPr lang="en-US" sz="1400" b="1" kern="100" dirty="0">
                <a:effectLst/>
                <a:ea typeface="맑은 고딕"/>
                <a:cs typeface="Times New Roman"/>
              </a:rPr>
              <a:t> full_name1 = </a:t>
            </a:r>
            <a:r>
              <a:rPr lang="en-US" sz="1400" b="1" kern="100" dirty="0" err="1">
                <a:effectLst/>
                <a:ea typeface="맑은 고딕"/>
                <a:cs typeface="Times New Roman"/>
              </a:rPr>
              <a:t>first_name</a:t>
            </a:r>
            <a:r>
              <a:rPr lang="en-US" sz="1400" b="1" kern="100" dirty="0">
                <a:effectLst/>
                <a:ea typeface="맑은 고딕"/>
                <a:cs typeface="Times New Roman"/>
              </a:rPr>
              <a:t> + </a:t>
            </a:r>
            <a:r>
              <a:rPr lang="en-US" sz="1400" b="1" kern="0" dirty="0">
                <a:effectLst/>
                <a:ea typeface="맑은 고딕"/>
                <a:cs typeface="Times New Roman"/>
              </a:rPr>
              <a:t>" " + </a:t>
            </a:r>
            <a:r>
              <a:rPr lang="en-US" sz="1400" b="1" kern="0" dirty="0" err="1">
                <a:effectLst/>
                <a:ea typeface="맑은 고딕"/>
                <a:cs typeface="Times New Roman"/>
              </a:rPr>
              <a:t>last_name</a:t>
            </a:r>
            <a:r>
              <a:rPr lang="en-US" sz="1400" b="1" kern="0" dirty="0">
                <a:effectLst/>
                <a:ea typeface="맑은 고딕"/>
                <a:cs typeface="Times New Roman"/>
              </a:rPr>
              <a:t>;</a:t>
            </a:r>
            <a:endParaRPr lang="ko-KR" sz="1400" b="1" kern="100" dirty="0">
              <a:effectLst/>
              <a:ea typeface="맑은 고딕"/>
              <a:cs typeface="Times New Roman"/>
            </a:endParaRPr>
          </a:p>
          <a:p>
            <a:pPr indent="57150" algn="l" latinLnBrk="1">
              <a:lnSpc>
                <a:spcPct val="115000"/>
              </a:lnSpc>
              <a:spcAft>
                <a:spcPts val="0"/>
              </a:spcAft>
            </a:pPr>
            <a:r>
              <a:rPr lang="en-US" sz="1400" b="1" kern="100" dirty="0">
                <a:effectLst/>
                <a:ea typeface="맑은 고딕"/>
                <a:cs typeface="Times New Roman"/>
              </a:rPr>
              <a:t>// full_name1: </a:t>
            </a:r>
            <a:r>
              <a:rPr lang="en-US" sz="1400" b="1" kern="0" dirty="0">
                <a:effectLst/>
                <a:ea typeface="맑은 고딕"/>
                <a:cs typeface="Times New Roman"/>
              </a:rPr>
              <a:t>"Steve Jobs"</a:t>
            </a:r>
            <a:endParaRPr lang="ko-KR" sz="1400" b="1" kern="100" dirty="0">
              <a:effectLst/>
              <a:ea typeface="맑은 고딕"/>
              <a:cs typeface="Times New Roman"/>
            </a:endParaRPr>
          </a:p>
          <a:p>
            <a:pPr indent="57150" algn="l" latinLnBrk="1">
              <a:lnSpc>
                <a:spcPct val="115000"/>
              </a:lnSpc>
              <a:spcAft>
                <a:spcPts val="0"/>
              </a:spcAft>
            </a:pPr>
            <a:r>
              <a:rPr lang="en-US" sz="1400" b="1" kern="100" dirty="0">
                <a:effectLst/>
                <a:ea typeface="맑은 고딕"/>
                <a:cs typeface="Times New Roman"/>
              </a:rPr>
              <a:t> </a:t>
            </a:r>
            <a:endParaRPr lang="ko-KR" sz="1400" b="1" kern="100" dirty="0">
              <a:effectLst/>
              <a:ea typeface="맑은 고딕"/>
              <a:cs typeface="Times New Roman"/>
            </a:endParaRPr>
          </a:p>
          <a:p>
            <a:pPr indent="57150" algn="l" latinLnBrk="1">
              <a:lnSpc>
                <a:spcPct val="115000"/>
              </a:lnSpc>
              <a:spcAft>
                <a:spcPts val="0"/>
              </a:spcAft>
            </a:pPr>
            <a:r>
              <a:rPr lang="en-US" sz="1400" b="1" kern="100" dirty="0" err="1">
                <a:effectLst/>
                <a:ea typeface="맑은 고딕"/>
                <a:cs typeface="Times New Roman"/>
              </a:rPr>
              <a:t>var</a:t>
            </a:r>
            <a:r>
              <a:rPr lang="en-US" sz="1400" b="1" kern="100" dirty="0">
                <a:effectLst/>
                <a:ea typeface="맑은 고딕"/>
                <a:cs typeface="Times New Roman"/>
              </a:rPr>
              <a:t> full_name2 = </a:t>
            </a:r>
            <a:r>
              <a:rPr lang="en-US" sz="1400" b="1" kern="100" dirty="0" err="1">
                <a:effectLst/>
                <a:ea typeface="맑은 고딕"/>
                <a:cs typeface="Times New Roman"/>
              </a:rPr>
              <a:t>last_name</a:t>
            </a:r>
            <a:r>
              <a:rPr lang="en-US" sz="1400" b="1" kern="100" dirty="0">
                <a:effectLst/>
                <a:ea typeface="맑은 고딕"/>
                <a:cs typeface="Times New Roman"/>
              </a:rPr>
              <a:t> + </a:t>
            </a:r>
            <a:r>
              <a:rPr lang="en-US" sz="1400" b="1" kern="0" dirty="0">
                <a:effectLst/>
                <a:ea typeface="맑은 고딕"/>
                <a:cs typeface="Times New Roman"/>
              </a:rPr>
              <a:t>", " + </a:t>
            </a:r>
            <a:r>
              <a:rPr lang="en-US" sz="1400" b="1" kern="0" dirty="0" err="1">
                <a:effectLst/>
                <a:ea typeface="맑은 고딕"/>
                <a:cs typeface="Times New Roman"/>
              </a:rPr>
              <a:t>first_name</a:t>
            </a:r>
            <a:r>
              <a:rPr lang="en-US" sz="1400" b="1" kern="0" dirty="0">
                <a:effectLst/>
                <a:ea typeface="맑은 고딕"/>
                <a:cs typeface="Times New Roman"/>
              </a:rPr>
              <a:t>;</a:t>
            </a:r>
            <a:endParaRPr lang="ko-KR" sz="1400" b="1" kern="100" dirty="0">
              <a:effectLst/>
              <a:ea typeface="맑은 고딕"/>
              <a:cs typeface="Times New Roman"/>
            </a:endParaRPr>
          </a:p>
          <a:p>
            <a:pPr indent="57150" algn="l" latinLnBrk="1">
              <a:lnSpc>
                <a:spcPct val="115000"/>
              </a:lnSpc>
              <a:spcAft>
                <a:spcPts val="0"/>
              </a:spcAft>
            </a:pPr>
            <a:r>
              <a:rPr lang="en-US" sz="1400" b="1" kern="100" dirty="0">
                <a:effectLst/>
                <a:ea typeface="맑은 고딕"/>
                <a:cs typeface="Times New Roman"/>
              </a:rPr>
              <a:t>// full_name2: 'Jobs, </a:t>
            </a:r>
            <a:r>
              <a:rPr lang="en-US" sz="1400" b="1" kern="100" dirty="0" smtClean="0">
                <a:effectLst/>
                <a:ea typeface="맑은 고딕"/>
                <a:cs typeface="Times New Roman"/>
              </a:rPr>
              <a:t>Steve'</a:t>
            </a:r>
            <a:endParaRPr lang="ko-KR" sz="1400" b="1" kern="100" dirty="0">
              <a:effectLst/>
              <a:ea typeface="맑은 고딕"/>
              <a:cs typeface="Times New Roman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8168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변수 형변환 </a:t>
            </a:r>
            <a:r>
              <a:rPr lang="en-US" altLang="ko-KR" smtClean="0"/>
              <a:t>(type conversion)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ko-KR" dirty="0" smtClean="0"/>
              <a:t>문자열</a:t>
            </a:r>
            <a:r>
              <a:rPr lang="en-US" altLang="ko-KR" dirty="0" smtClean="0"/>
              <a:t> </a:t>
            </a:r>
            <a:r>
              <a:rPr lang="ko-KR" altLang="en-US" dirty="0" smtClean="0"/>
              <a:t>타입 </a:t>
            </a:r>
            <a:r>
              <a:rPr lang="en-US" altLang="ko-KR" dirty="0" smtClean="0">
                <a:sym typeface="Wingdings" pitchFamily="2" charset="2"/>
              </a:rPr>
              <a:t> </a:t>
            </a:r>
            <a:r>
              <a:rPr lang="ko-KR" altLang="ko-KR" dirty="0" smtClean="0"/>
              <a:t>숫자 </a:t>
            </a:r>
            <a:r>
              <a:rPr lang="ko-KR" altLang="en-US" dirty="0" smtClean="0"/>
              <a:t>타입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문</a:t>
            </a:r>
            <a:r>
              <a:rPr lang="ko-KR" altLang="ko-KR" dirty="0" smtClean="0"/>
              <a:t>자열 변수를 </a:t>
            </a:r>
            <a:r>
              <a:rPr lang="en-US" altLang="ko-KR" b="1" dirty="0" err="1" smtClean="0">
                <a:latin typeface="Consolas" pitchFamily="49" charset="0"/>
                <a:cs typeface="Consolas" pitchFamily="49" charset="0"/>
              </a:rPr>
              <a:t>parseInt</a:t>
            </a:r>
            <a:r>
              <a:rPr lang="en-US" altLang="ko-KR" b="1" dirty="0" smtClean="0">
                <a:latin typeface="Consolas" pitchFamily="49" charset="0"/>
                <a:cs typeface="Consolas" pitchFamily="49" charset="0"/>
              </a:rPr>
              <a:t>()</a:t>
            </a:r>
            <a:r>
              <a:rPr lang="en-US" altLang="ko-KR" dirty="0" smtClean="0"/>
              <a:t> </a:t>
            </a:r>
            <a:r>
              <a:rPr lang="ko-KR" altLang="ko-KR" dirty="0" smtClean="0"/>
              <a:t>혹은</a:t>
            </a:r>
            <a:r>
              <a:rPr lang="ko-KR" altLang="ko-KR" b="1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ko-KR" b="1" dirty="0" err="1" smtClean="0">
                <a:latin typeface="Consolas" pitchFamily="49" charset="0"/>
                <a:cs typeface="Consolas" pitchFamily="49" charset="0"/>
              </a:rPr>
              <a:t>parseFloat</a:t>
            </a:r>
            <a:r>
              <a:rPr lang="en-US" altLang="ko-KR" b="1" dirty="0" smtClean="0">
                <a:latin typeface="Consolas" pitchFamily="49" charset="0"/>
                <a:cs typeface="Consolas" pitchFamily="49" charset="0"/>
              </a:rPr>
              <a:t>()</a:t>
            </a:r>
            <a:r>
              <a:rPr lang="en-US" altLang="ko-KR" dirty="0" smtClean="0"/>
              <a:t> </a:t>
            </a:r>
            <a:r>
              <a:rPr lang="ko-KR" altLang="ko-KR" dirty="0" smtClean="0"/>
              <a:t>함수에 입력</a:t>
            </a:r>
            <a:endParaRPr lang="en-US" altLang="ko-KR" dirty="0" smtClean="0"/>
          </a:p>
          <a:p>
            <a:r>
              <a:rPr lang="ko-KR" altLang="en-US" dirty="0" smtClean="0"/>
              <a:t>숫자 타입 </a:t>
            </a:r>
            <a:r>
              <a:rPr lang="en-US" altLang="ko-KR" dirty="0" smtClean="0">
                <a:sym typeface="Wingdings" pitchFamily="2" charset="2"/>
              </a:rPr>
              <a:t> </a:t>
            </a:r>
            <a:r>
              <a:rPr lang="ko-KR" altLang="en-US" dirty="0" smtClean="0">
                <a:sym typeface="Wingdings" pitchFamily="2" charset="2"/>
              </a:rPr>
              <a:t>문자열타입</a:t>
            </a:r>
            <a:endParaRPr lang="en-US" altLang="ko-KR" dirty="0" smtClean="0">
              <a:sym typeface="Wingdings" pitchFamily="2" charset="2"/>
            </a:endParaRPr>
          </a:p>
          <a:p>
            <a:pPr lvl="1"/>
            <a:r>
              <a:rPr lang="ko-KR" altLang="ko-KR" dirty="0" smtClean="0"/>
              <a:t>숫자 형 변수에 </a:t>
            </a:r>
            <a:r>
              <a:rPr lang="en-US" altLang="ko-KR" b="1" dirty="0" err="1" smtClean="0">
                <a:latin typeface="Consolas" pitchFamily="49" charset="0"/>
                <a:cs typeface="Consolas" pitchFamily="49" charset="0"/>
              </a:rPr>
              <a:t>toString</a:t>
            </a:r>
            <a:r>
              <a:rPr lang="en-US" altLang="ko-KR" b="1" dirty="0" smtClean="0">
                <a:latin typeface="Consolas" pitchFamily="49" charset="0"/>
                <a:cs typeface="Consolas" pitchFamily="49" charset="0"/>
              </a:rPr>
              <a:t>()</a:t>
            </a:r>
            <a:r>
              <a:rPr lang="en-US" altLang="ko-KR" dirty="0" smtClean="0"/>
              <a:t> </a:t>
            </a:r>
            <a:r>
              <a:rPr lang="ko-KR" altLang="ko-KR" dirty="0" smtClean="0"/>
              <a:t>메소드를 이용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marL="0" indent="0">
              <a:buNone/>
            </a:pPr>
            <a:r>
              <a:rPr lang="en-US" altLang="ko-KR" sz="1800" b="1" dirty="0" smtClean="0"/>
              <a:t>NOTE: </a:t>
            </a:r>
            <a:r>
              <a:rPr lang="ko-KR" altLang="ko-KR" sz="1800" dirty="0" smtClean="0"/>
              <a:t>메소드</a:t>
            </a:r>
            <a:r>
              <a:rPr lang="en-US" altLang="ko-KR" sz="1800" dirty="0" smtClean="0"/>
              <a:t>(Method): </a:t>
            </a:r>
            <a:r>
              <a:rPr lang="ko-KR" altLang="ko-KR" sz="1800" dirty="0" smtClean="0"/>
              <a:t>객체에 미리 정의되어 포함되어 있는 함수</a:t>
            </a:r>
            <a:endParaRPr lang="en-US" altLang="ko-KR" sz="1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7864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목차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8.1 </a:t>
            </a:r>
            <a:r>
              <a:rPr lang="ko-KR" altLang="en-US" dirty="0"/>
              <a:t>자바스크립트 </a:t>
            </a:r>
            <a:r>
              <a:rPr lang="ko-KR" altLang="en-US" dirty="0" smtClean="0"/>
              <a:t>시작하기</a:t>
            </a:r>
            <a:endParaRPr lang="ko-KR" altLang="en-US" dirty="0"/>
          </a:p>
          <a:p>
            <a:r>
              <a:rPr lang="en-US" altLang="ko-KR" dirty="0"/>
              <a:t>8.2 </a:t>
            </a:r>
            <a:r>
              <a:rPr lang="ko-KR" altLang="en-US" dirty="0"/>
              <a:t>자바스크립트 기본 </a:t>
            </a:r>
            <a:r>
              <a:rPr lang="ko-KR" altLang="en-US" dirty="0" smtClean="0"/>
              <a:t>문법 </a:t>
            </a:r>
            <a:endParaRPr lang="ko-KR" altLang="en-US" dirty="0"/>
          </a:p>
          <a:p>
            <a:r>
              <a:rPr lang="en-US" altLang="ko-KR" dirty="0"/>
              <a:t>8.3 </a:t>
            </a:r>
            <a:r>
              <a:rPr lang="ko-KR" altLang="en-US" dirty="0"/>
              <a:t>자바스크립트 </a:t>
            </a:r>
            <a:r>
              <a:rPr lang="ko-KR" altLang="en-US" dirty="0" err="1"/>
              <a:t>제어문</a:t>
            </a:r>
            <a:r>
              <a:rPr lang="ko-KR" altLang="en-US" dirty="0"/>
              <a:t> 및 </a:t>
            </a:r>
            <a:r>
              <a:rPr lang="ko-KR" altLang="en-US" dirty="0" err="1" smtClean="0"/>
              <a:t>반복문</a:t>
            </a:r>
            <a:r>
              <a:rPr lang="ko-KR" altLang="en-US" dirty="0" smtClean="0"/>
              <a:t> </a:t>
            </a:r>
            <a:endParaRPr lang="ko-KR" altLang="en-US" dirty="0"/>
          </a:p>
          <a:p>
            <a:r>
              <a:rPr lang="en-US" altLang="ko-KR" dirty="0"/>
              <a:t>8.4 </a:t>
            </a:r>
            <a:r>
              <a:rPr lang="ko-KR" altLang="en-US" dirty="0"/>
              <a:t>자바스크립트 함수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707904" y="4365104"/>
            <a:ext cx="5112568" cy="18466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/>
              <a:t>소스코드 실행 사이트 </a:t>
            </a:r>
            <a:endParaRPr lang="en-US" altLang="ko-KR" sz="2400" b="1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주소 </a:t>
            </a:r>
            <a:r>
              <a:rPr lang="en-US" altLang="ko-KR" dirty="0" smtClean="0"/>
              <a:t>: </a:t>
            </a:r>
            <a:r>
              <a:rPr lang="en-US" altLang="ko-KR" dirty="0" smtClean="0">
                <a:hlinkClick r:id="rId2"/>
              </a:rPr>
              <a:t>http://webclass.me/html5_2e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폴더 </a:t>
            </a:r>
            <a:r>
              <a:rPr lang="en-US" altLang="ko-KR" dirty="0" smtClean="0"/>
              <a:t>ch02/ ~ ch13/</a:t>
            </a:r>
            <a:r>
              <a:rPr lang="ko-KR" altLang="en-US" dirty="0" smtClean="0"/>
              <a:t>에 각 장의 예제가 있어서 실행결과 확인 및 소스보기가 가능합니다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4238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/>
          <a:srcRect b="25739"/>
          <a:stretch/>
        </p:blipFill>
        <p:spPr>
          <a:xfrm>
            <a:off x="827585" y="4365105"/>
            <a:ext cx="5320665" cy="16636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변수 형변환 예제</a:t>
            </a:r>
            <a:endParaRPr lang="ko-KR" alt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2428866"/>
              </p:ext>
            </p:extLst>
          </p:nvPr>
        </p:nvGraphicFramePr>
        <p:xfrm>
          <a:off x="827584" y="1628800"/>
          <a:ext cx="7128793" cy="2448271"/>
        </p:xfrm>
        <a:graphic>
          <a:graphicData uri="http://schemas.openxmlformats.org/drawingml/2006/table">
            <a:tbl>
              <a:tblPr firstRow="1" firstCol="1" bandRow="1"/>
              <a:tblGrid>
                <a:gridCol w="7128793"/>
              </a:tblGrid>
              <a:tr h="2448271">
                <a:tc>
                  <a:txBody>
                    <a:bodyPr/>
                    <a:lstStyle/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err="1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var</a:t>
                      </a:r>
                      <a:r>
                        <a:rPr lang="en-US" sz="1400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length = 123, </a:t>
                      </a:r>
                      <a:r>
                        <a:rPr lang="en-US" sz="1400" kern="100" dirty="0" err="1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length_num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, </a:t>
                      </a:r>
                      <a:r>
                        <a:rPr lang="en-US" sz="1400" kern="100" dirty="0" err="1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length_str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 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err="1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length_num</a:t>
                      </a:r>
                      <a:r>
                        <a:rPr lang="en-US" sz="1400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= length + 10;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err="1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length_str</a:t>
                      </a:r>
                      <a:r>
                        <a:rPr lang="en-US" sz="1400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= </a:t>
                      </a:r>
                      <a:r>
                        <a:rPr lang="en-US" sz="1400" kern="100" dirty="0" err="1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length.</a:t>
                      </a:r>
                      <a:r>
                        <a:rPr lang="en-US" sz="1400" b="1" kern="100" dirty="0" err="1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toString</a:t>
                      </a: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()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+ 10;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 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err="1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document.write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(</a:t>
                      </a:r>
                      <a:r>
                        <a:rPr lang="en-US" sz="1400" kern="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"Length in Number: " + </a:t>
                      </a:r>
                      <a:r>
                        <a:rPr lang="en-US" sz="1400" kern="0" dirty="0" err="1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length_num</a:t>
                      </a:r>
                      <a:r>
                        <a:rPr lang="en-US" sz="1400" kern="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+ " cm" + </a:t>
                      </a:r>
                      <a:r>
                        <a:rPr lang="en-US" altLang="ko-KR" sz="1400" kern="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</a:t>
                      </a:r>
                      <a:r>
                        <a:rPr lang="en-US" sz="1400" kern="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</a:t>
                      </a:r>
                      <a:r>
                        <a:rPr lang="en-US" sz="1400" kern="0" dirty="0" err="1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br</a:t>
                      </a:r>
                      <a:r>
                        <a:rPr lang="en-US" sz="1400" kern="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/&gt;");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err="1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document.write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(</a:t>
                      </a:r>
                      <a:r>
                        <a:rPr lang="en-US" sz="1400" kern="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"Length in String: " + </a:t>
                      </a:r>
                      <a:r>
                        <a:rPr lang="en-US" sz="1400" kern="0" dirty="0" err="1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length_str</a:t>
                      </a:r>
                      <a:r>
                        <a:rPr lang="en-US" sz="1400" kern="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+ " cm" + </a:t>
                      </a:r>
                      <a:r>
                        <a:rPr lang="en-US" altLang="ko-KR" sz="1400" kern="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</a:t>
                      </a:r>
                      <a:r>
                        <a:rPr lang="en-US" sz="1400" kern="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</a:t>
                      </a:r>
                      <a:r>
                        <a:rPr lang="en-US" sz="1400" kern="0" dirty="0" err="1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br</a:t>
                      </a:r>
                      <a:r>
                        <a:rPr lang="en-US" sz="1400" kern="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/&gt;");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 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err="1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var</a:t>
                      </a:r>
                      <a:r>
                        <a:rPr lang="en-US" sz="1400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</a:t>
                      </a:r>
                      <a:r>
                        <a:rPr lang="en-US" sz="1400" kern="100" dirty="0" err="1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num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= </a:t>
                      </a:r>
                      <a:r>
                        <a:rPr lang="en-US" sz="1400" b="1" kern="100" dirty="0" err="1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parseInt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(</a:t>
                      </a:r>
                      <a:r>
                        <a:rPr lang="en-US" sz="1400" kern="100" dirty="0" err="1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length_str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) + 20;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err="1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document.write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(</a:t>
                      </a:r>
                      <a:r>
                        <a:rPr lang="en-US" sz="1400" kern="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"Length in Integer: " + </a:t>
                      </a:r>
                      <a:r>
                        <a:rPr lang="en-US" sz="1400" kern="0" dirty="0" err="1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num</a:t>
                      </a:r>
                      <a:r>
                        <a:rPr lang="en-US" sz="1400" kern="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+ " cm</a:t>
                      </a:r>
                      <a:r>
                        <a:rPr lang="en-US" sz="1400" kern="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");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61609" marR="61609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20</a:t>
            </a:fld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3851919" y="1328155"/>
            <a:ext cx="5278518" cy="1290498"/>
            <a:chOff x="-411922" y="-2966135"/>
            <a:chExt cx="2453686" cy="613525"/>
          </a:xfrm>
        </p:grpSpPr>
        <p:sp>
          <p:nvSpPr>
            <p:cNvPr id="9" name="모서리가 둥근 직사각형 8"/>
            <p:cNvSpPr/>
            <p:nvPr/>
          </p:nvSpPr>
          <p:spPr>
            <a:xfrm>
              <a:off x="380342" y="-2966135"/>
              <a:ext cx="1661422" cy="613525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36000" tIns="0" rIns="36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 latinLnBrk="0">
                <a:spcAft>
                  <a:spcPts val="0"/>
                </a:spcAft>
              </a:pPr>
              <a:r>
                <a:rPr lang="en-US" sz="1400" kern="100" spc="-50">
                  <a:solidFill>
                    <a:srgbClr val="000000"/>
                  </a:solidFill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length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의 값을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toString()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이라는 메소드를 이용해서 문자열 형태로 변환한다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. 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숫자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10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을 문자열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"10"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으로 변환 후 문자열 붙이기 연산이 수행되어 결과 값은 문자열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"12310"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이 된다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.</a:t>
              </a:r>
              <a:endParaRPr lang="ko-KR" kern="100">
                <a:solidFill>
                  <a:srgbClr val="000000"/>
                </a:solidFill>
                <a:effectLst/>
                <a:latin typeface="한컴바탕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10" name="직선 화살표 연결선 9"/>
            <p:cNvCxnSpPr>
              <a:stCxn id="9" idx="1"/>
            </p:cNvCxnSpPr>
            <p:nvPr/>
          </p:nvCxnSpPr>
          <p:spPr>
            <a:xfrm flipH="1">
              <a:off x="-411922" y="-2659373"/>
              <a:ext cx="792264" cy="17850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16" name="그룹 15"/>
          <p:cNvGrpSpPr/>
          <p:nvPr/>
        </p:nvGrpSpPr>
        <p:grpSpPr>
          <a:xfrm>
            <a:off x="4139952" y="3742198"/>
            <a:ext cx="4866636" cy="1795526"/>
            <a:chOff x="-2130985" y="-4659635"/>
            <a:chExt cx="4691513" cy="1055154"/>
          </a:xfrm>
        </p:grpSpPr>
        <p:sp>
          <p:nvSpPr>
            <p:cNvPr id="17" name="모서리가 둥근 직사각형 16"/>
            <p:cNvSpPr/>
            <p:nvPr/>
          </p:nvSpPr>
          <p:spPr>
            <a:xfrm>
              <a:off x="90354" y="-4547477"/>
              <a:ext cx="2470174" cy="942996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 latinLnBrk="0">
                <a:spcAft>
                  <a:spcPts val="0"/>
                </a:spcAft>
              </a:pPr>
              <a:r>
                <a:rPr lang="en-US" sz="1400" kern="100" spc="-50">
                  <a:solidFill>
                    <a:srgbClr val="000000"/>
                  </a:solidFill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parseInt() 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함수는 문자열을 숫자로 변환하므로 문자열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"12310"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을 숫자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12310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으로 변환하다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. 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다시 숫자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20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과 더해지므로 결과값은 숫자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12330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이 된다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.</a:t>
              </a:r>
              <a:endParaRPr lang="ko-KR" sz="1400" kern="100">
                <a:solidFill>
                  <a:srgbClr val="000000"/>
                </a:solidFill>
                <a:effectLst/>
                <a:latin typeface="한컴바탕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18" name="직선 화살표 연결선 17"/>
            <p:cNvCxnSpPr>
              <a:stCxn id="17" idx="1"/>
            </p:cNvCxnSpPr>
            <p:nvPr/>
          </p:nvCxnSpPr>
          <p:spPr>
            <a:xfrm flipH="1" flipV="1">
              <a:off x="-2130985" y="-4659635"/>
              <a:ext cx="2221339" cy="58365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8258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화면 출력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 err="1">
                <a:latin typeface="Consolas" pitchFamily="49" charset="0"/>
                <a:cs typeface="Consolas" pitchFamily="49" charset="0"/>
              </a:rPr>
              <a:t>document.write</a:t>
            </a:r>
            <a:r>
              <a:rPr lang="en-US" altLang="ko-KR" b="1" dirty="0">
                <a:latin typeface="Consolas" pitchFamily="49" charset="0"/>
                <a:cs typeface="Consolas" pitchFamily="49" charset="0"/>
              </a:rPr>
              <a:t>()</a:t>
            </a:r>
            <a:r>
              <a:rPr lang="ko-KR" altLang="ko-KR" dirty="0"/>
              <a:t>라는 </a:t>
            </a:r>
            <a:r>
              <a:rPr lang="ko-KR" altLang="en-US" dirty="0" smtClean="0"/>
              <a:t>화면 출력 명령어</a:t>
            </a:r>
            <a:endParaRPr lang="en-US" altLang="ko-KR" dirty="0" smtClean="0"/>
          </a:p>
          <a:p>
            <a:pPr lvl="1"/>
            <a:r>
              <a:rPr lang="en-US" altLang="ko-KR" b="1" dirty="0" err="1" smtClean="0">
                <a:latin typeface="Consolas" pitchFamily="49" charset="0"/>
                <a:cs typeface="Consolas" pitchFamily="49" charset="0"/>
              </a:rPr>
              <a:t>document.write</a:t>
            </a:r>
            <a:r>
              <a:rPr lang="en-US" altLang="ko-KR" b="1" dirty="0" smtClean="0">
                <a:latin typeface="Consolas" pitchFamily="49" charset="0"/>
                <a:cs typeface="Consolas" pitchFamily="49" charset="0"/>
              </a:rPr>
              <a:t>()</a:t>
            </a:r>
            <a:r>
              <a:rPr lang="ko-KR" altLang="ko-KR" dirty="0" smtClean="0"/>
              <a:t>라는 명령어</a:t>
            </a:r>
            <a:r>
              <a:rPr lang="ko-KR" altLang="en-US" dirty="0" smtClean="0"/>
              <a:t>는 </a:t>
            </a:r>
            <a:r>
              <a:rPr lang="en-US" altLang="ko-KR" dirty="0" smtClean="0"/>
              <a:t>HTML </a:t>
            </a:r>
            <a:r>
              <a:rPr lang="ko-KR" altLang="ko-KR" dirty="0" smtClean="0"/>
              <a:t>문서에 </a:t>
            </a:r>
            <a:r>
              <a:rPr lang="ko-KR" altLang="en-US" dirty="0" smtClean="0"/>
              <a:t>콘텐츠 </a:t>
            </a:r>
            <a:r>
              <a:rPr lang="ko-KR" altLang="ko-KR" dirty="0" smtClean="0"/>
              <a:t>추가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콘</a:t>
            </a:r>
            <a:r>
              <a:rPr lang="ko-KR" altLang="ko-KR" dirty="0" smtClean="0"/>
              <a:t>텐츠가 </a:t>
            </a:r>
            <a:r>
              <a:rPr lang="ko-KR" altLang="ko-KR" dirty="0"/>
              <a:t>삽입된</a:t>
            </a:r>
            <a:r>
              <a:rPr lang="en-US" altLang="ko-KR" dirty="0"/>
              <a:t> HTML </a:t>
            </a:r>
            <a:r>
              <a:rPr lang="ko-KR" altLang="ko-KR" dirty="0"/>
              <a:t>문서의 내용이 화면에 출력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HTML </a:t>
            </a:r>
            <a:r>
              <a:rPr lang="ko-KR" altLang="ko-KR" dirty="0"/>
              <a:t>태그를 추가할 경우에는 그 </a:t>
            </a:r>
            <a:r>
              <a:rPr lang="ko-KR" altLang="ko-KR" dirty="0" smtClean="0"/>
              <a:t>태그</a:t>
            </a:r>
            <a:r>
              <a:rPr lang="ko-KR" altLang="en-US" dirty="0" smtClean="0"/>
              <a:t>도 </a:t>
            </a:r>
            <a:r>
              <a:rPr lang="ko-KR" altLang="ko-KR" dirty="0" smtClean="0"/>
              <a:t>해석되어 </a:t>
            </a:r>
            <a:r>
              <a:rPr lang="ko-KR" altLang="ko-KR" dirty="0"/>
              <a:t>화면에 </a:t>
            </a:r>
            <a:r>
              <a:rPr lang="ko-KR" altLang="en-US" dirty="0" smtClean="0"/>
              <a:t>출력</a:t>
            </a:r>
            <a:endParaRPr lang="en-US" altLang="ko-KR" dirty="0" smtClean="0"/>
          </a:p>
          <a:p>
            <a:pPr lvl="2"/>
            <a:endParaRPr lang="en-US" altLang="ko-KR" dirty="0" smtClean="0"/>
          </a:p>
          <a:p>
            <a:r>
              <a:rPr lang="en-US" altLang="ko-KR" dirty="0" smtClean="0"/>
              <a:t>HTML </a:t>
            </a:r>
            <a:r>
              <a:rPr lang="ko-KR" altLang="ko-KR" dirty="0"/>
              <a:t>문서는 </a:t>
            </a:r>
            <a:r>
              <a:rPr lang="en-US" altLang="ko-KR" b="1" dirty="0">
                <a:latin typeface="Consolas" pitchFamily="49" charset="0"/>
                <a:cs typeface="Consolas" pitchFamily="49" charset="0"/>
              </a:rPr>
              <a:t>Document</a:t>
            </a:r>
            <a:r>
              <a:rPr lang="ko-KR" altLang="ko-KR" dirty="0"/>
              <a:t>라는 객체로 모델링 되어 </a:t>
            </a:r>
            <a:r>
              <a:rPr lang="ko-KR" altLang="ko-KR" dirty="0" smtClean="0"/>
              <a:t>있다</a:t>
            </a:r>
            <a:endParaRPr lang="en-US" altLang="ko-KR" dirty="0"/>
          </a:p>
          <a:p>
            <a:pPr lvl="1"/>
            <a:r>
              <a:rPr lang="en-US" altLang="ko-KR" b="1" dirty="0" smtClean="0">
                <a:latin typeface="Consolas" pitchFamily="49" charset="0"/>
                <a:cs typeface="Consolas" pitchFamily="49" charset="0"/>
              </a:rPr>
              <a:t>document</a:t>
            </a:r>
            <a:r>
              <a:rPr lang="ko-KR" altLang="ko-KR" dirty="0"/>
              <a:t>라는 이름으로 </a:t>
            </a:r>
            <a:r>
              <a:rPr lang="ko-KR" altLang="ko-KR" dirty="0" smtClean="0"/>
              <a:t>접근</a:t>
            </a:r>
            <a:endParaRPr lang="en-US" altLang="ko-KR" dirty="0" smtClean="0"/>
          </a:p>
          <a:p>
            <a:pPr lvl="1"/>
            <a:r>
              <a:rPr lang="en-US" altLang="ko-KR" b="1" dirty="0" smtClean="0">
                <a:latin typeface="Consolas" pitchFamily="49" charset="0"/>
                <a:cs typeface="Consolas" pitchFamily="49" charset="0"/>
              </a:rPr>
              <a:t>Document</a:t>
            </a:r>
            <a:r>
              <a:rPr lang="en-US" altLang="ko-KR" b="1" dirty="0" smtClean="0"/>
              <a:t> </a:t>
            </a:r>
            <a:r>
              <a:rPr lang="ko-KR" altLang="ko-KR" dirty="0" smtClean="0"/>
              <a:t>객체</a:t>
            </a:r>
            <a:r>
              <a:rPr lang="ko-KR" altLang="en-US" dirty="0" smtClean="0"/>
              <a:t>의</a:t>
            </a:r>
            <a:r>
              <a:rPr lang="ko-KR" altLang="ko-KR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ko-KR" b="1" dirty="0">
                <a:latin typeface="Consolas" pitchFamily="49" charset="0"/>
                <a:cs typeface="Consolas" pitchFamily="49" charset="0"/>
              </a:rPr>
              <a:t>write</a:t>
            </a:r>
            <a:r>
              <a:rPr lang="en-US" altLang="ko-KR" b="1" dirty="0" smtClean="0">
                <a:latin typeface="Consolas" pitchFamily="49" charset="0"/>
                <a:cs typeface="Consolas" pitchFamily="49" charset="0"/>
              </a:rPr>
              <a:t>() </a:t>
            </a:r>
            <a:r>
              <a:rPr lang="ko-KR" altLang="en-US" dirty="0" smtClean="0"/>
              <a:t>메소드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6017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/>
          <p:nvPr/>
        </p:nvPicPr>
        <p:blipFill>
          <a:blip r:embed="rId2"/>
          <a:stretch>
            <a:fillRect/>
          </a:stretch>
        </p:blipFill>
        <p:spPr>
          <a:xfrm>
            <a:off x="1979712" y="4365104"/>
            <a:ext cx="5398796" cy="24482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화면 출력 예제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22</a:t>
            </a:fld>
            <a:endParaRPr lang="ko-KR" altLang="en-US" dirty="0"/>
          </a:p>
        </p:txBody>
      </p:sp>
      <p:graphicFrame>
        <p:nvGraphicFramePr>
          <p:cNvPr id="5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3405619"/>
              </p:ext>
            </p:extLst>
          </p:nvPr>
        </p:nvGraphicFramePr>
        <p:xfrm>
          <a:off x="827585" y="1484784"/>
          <a:ext cx="7200799" cy="2808312"/>
        </p:xfrm>
        <a:graphic>
          <a:graphicData uri="http://schemas.openxmlformats.org/drawingml/2006/table">
            <a:tbl>
              <a:tblPr firstRow="1" firstCol="1" bandRow="1"/>
              <a:tblGrid>
                <a:gridCol w="7200799"/>
              </a:tblGrid>
              <a:tr h="2808312">
                <a:tc>
                  <a:txBody>
                    <a:bodyPr/>
                    <a:lstStyle/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title1 = "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Consolas"/>
                        </a:rPr>
                        <a:t>멀티미디어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Consolas"/>
                        </a:rPr>
                        <a:t>배움터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2.0";</a:t>
                      </a:r>
                      <a:endParaRPr lang="ko-KR" alt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title2 = "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Consolas"/>
                        </a:rPr>
                        <a:t>모바일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Consolas"/>
                        </a:rPr>
                        <a:t>멀티미디어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";</a:t>
                      </a:r>
                      <a:endParaRPr lang="ko-KR" alt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title3 = "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Consolas"/>
                        </a:rPr>
                        <a:t>자바입문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: 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Consolas"/>
                        </a:rPr>
                        <a:t>이론과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Consolas"/>
                        </a:rPr>
                        <a:t>실습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";</a:t>
                      </a:r>
                      <a:endParaRPr lang="ko-KR" alt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 </a:t>
                      </a:r>
                      <a:endParaRPr lang="ko-KR" alt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("&lt;caption&gt; 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Consolas"/>
                        </a:rPr>
                        <a:t>베스트셀러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&lt;/caption&gt;");</a:t>
                      </a:r>
                      <a:endParaRPr lang="ko-KR" alt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  <a:endParaRPr lang="ko-KR" alt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Consolas"/>
                        </a:rPr>
                        <a:t>순위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  <a:endParaRPr lang="ko-KR" alt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Consolas"/>
                        </a:rPr>
                        <a:t>제목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  <a:endParaRPr lang="ko-KR" alt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  <a:endParaRPr lang="ko-KR" alt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&lt;td&gt; 1 &lt;/td&gt; &lt;td&gt; " + title1 + " &lt;/td&gt; 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  <a:endParaRPr lang="ko-KR" alt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&lt;td&gt; 2 &lt;/td&gt; &lt;td&gt; " + title2 + " &lt;/td&gt; 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  <a:endParaRPr lang="ko-KR" alt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&lt;td&gt; 3 &lt;/td&gt; &lt;td&gt; " + title3 + " &lt;/td&gt; 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61609" marR="61609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6" name="그룹 5"/>
          <p:cNvGrpSpPr/>
          <p:nvPr/>
        </p:nvGrpSpPr>
        <p:grpSpPr>
          <a:xfrm>
            <a:off x="3779913" y="539496"/>
            <a:ext cx="5104442" cy="2313440"/>
            <a:chOff x="1007437" y="-3722313"/>
            <a:chExt cx="3558543" cy="2322872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1760438" y="-3722313"/>
              <a:ext cx="2805542" cy="1373730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36000" tIns="0" rIns="36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 latinLnBrk="0">
                <a:spcAft>
                  <a:spcPts val="0"/>
                </a:spcAft>
              </a:pPr>
              <a:r>
                <a:rPr lang="en-US" sz="1400" kern="100" spc="-50" dirty="0" err="1">
                  <a:solidFill>
                    <a:srgbClr val="000000"/>
                  </a:solidFill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document.write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() </a:t>
              </a:r>
              <a:r>
                <a:rPr lang="ko-KR" sz="1400" kern="100" spc="-50" dirty="0" err="1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메소드로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삽입된 문자열은 모두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HTML 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문서 안에 삽입되어 일반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HTML 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문서처럼 해석된다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. 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위의 예제처럼 테이블을 만들기 위한 태그들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(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예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: &lt;</a:t>
              </a:r>
              <a:r>
                <a:rPr lang="en-US" sz="1400" kern="100" spc="-50" dirty="0" err="1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th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&gt;, &lt;td&gt; 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등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)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을 사용하여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HTML 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문서를 만들어 낼 수 있다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.</a:t>
              </a:r>
              <a:endParaRPr lang="ko-KR" sz="1400" kern="100" dirty="0">
                <a:solidFill>
                  <a:srgbClr val="000000"/>
                </a:solidFill>
                <a:effectLst/>
                <a:latin typeface="한컴바탕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9" name="직선 화살표 연결선 8"/>
            <p:cNvCxnSpPr>
              <a:stCxn id="8" idx="1"/>
            </p:cNvCxnSpPr>
            <p:nvPr/>
          </p:nvCxnSpPr>
          <p:spPr>
            <a:xfrm flipH="1">
              <a:off x="1007437" y="-3035448"/>
              <a:ext cx="753002" cy="163600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796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대화상자로 메시지 출력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atinLnBrk="0"/>
            <a:r>
              <a:rPr lang="ko-KR" altLang="ko-KR" sz="2000" dirty="0" smtClean="0"/>
              <a:t>대화상자</a:t>
            </a:r>
            <a:r>
              <a:rPr lang="en-US" altLang="ko-KR" sz="2000" dirty="0"/>
              <a:t>(dialog box)</a:t>
            </a:r>
            <a:r>
              <a:rPr lang="ko-KR" altLang="ko-KR" sz="2000" dirty="0"/>
              <a:t>를 만들어 화면에 메시지를 출력하거나 키보드로부터 입력을 받을 수 있는 </a:t>
            </a:r>
            <a:r>
              <a:rPr lang="ko-KR" altLang="en-US" sz="2000" dirty="0" smtClean="0"/>
              <a:t>세가지 </a:t>
            </a:r>
            <a:r>
              <a:rPr lang="ko-KR" altLang="ko-KR" sz="2000" dirty="0" smtClean="0"/>
              <a:t>방법</a:t>
            </a:r>
            <a:endParaRPr lang="en-US" altLang="ko-KR" sz="2000" dirty="0" smtClean="0"/>
          </a:p>
          <a:p>
            <a:pPr latinLnBrk="0"/>
            <a:r>
              <a:rPr lang="en-US" altLang="ko-KR" sz="2000" b="1" dirty="0">
                <a:latin typeface="Consolas" pitchFamily="49" charset="0"/>
                <a:cs typeface="Consolas" pitchFamily="49" charset="0"/>
              </a:rPr>
              <a:t>alert() </a:t>
            </a:r>
            <a:r>
              <a:rPr lang="ko-KR" altLang="en-US" sz="2000" dirty="0" smtClean="0"/>
              <a:t>명령어</a:t>
            </a:r>
            <a:endParaRPr lang="en-US" altLang="ko-KR" sz="2000" dirty="0" smtClean="0"/>
          </a:p>
          <a:p>
            <a:pPr lvl="1" latinLnBrk="0"/>
            <a:r>
              <a:rPr lang="ko-KR" altLang="en-US" sz="1600" dirty="0" smtClean="0"/>
              <a:t>사용자에게 </a:t>
            </a:r>
            <a:r>
              <a:rPr lang="ko-KR" altLang="en-US" sz="1600" dirty="0"/>
              <a:t>경고사항이나 메시지를 </a:t>
            </a:r>
            <a:r>
              <a:rPr lang="ko-KR" altLang="en-US" sz="1600" dirty="0" smtClean="0"/>
              <a:t>전달</a:t>
            </a:r>
            <a:endParaRPr lang="en-US" altLang="ko-KR" sz="1600" dirty="0" smtClean="0"/>
          </a:p>
          <a:p>
            <a:pPr lvl="1" latinLnBrk="0"/>
            <a:r>
              <a:rPr lang="en-US" altLang="ko-KR" sz="1600" dirty="0" smtClean="0"/>
              <a:t>"</a:t>
            </a:r>
            <a:r>
              <a:rPr lang="ko-KR" altLang="en-US" sz="1600" dirty="0"/>
              <a:t>확인</a:t>
            </a:r>
            <a:r>
              <a:rPr lang="en-US" altLang="ko-KR" sz="1600" dirty="0"/>
              <a:t>" </a:t>
            </a:r>
            <a:r>
              <a:rPr lang="ko-KR" altLang="en-US" sz="1600" dirty="0"/>
              <a:t>버튼을 클릭하지 않으면 다음 자바스크립트 </a:t>
            </a:r>
            <a:r>
              <a:rPr lang="ko-KR" altLang="en-US" sz="1600" dirty="0" smtClean="0"/>
              <a:t>문장이 </a:t>
            </a:r>
            <a:r>
              <a:rPr lang="ko-KR" altLang="en-US" sz="1600" dirty="0"/>
              <a:t>실행되지 </a:t>
            </a:r>
            <a:r>
              <a:rPr lang="ko-KR" altLang="en-US" sz="1600" dirty="0" smtClean="0"/>
              <a:t>않음</a:t>
            </a:r>
            <a:endParaRPr lang="en-US" altLang="ko-KR" sz="16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23</a:t>
            </a:fld>
            <a:endParaRPr lang="ko-KR" alt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0177235"/>
              </p:ext>
            </p:extLst>
          </p:nvPr>
        </p:nvGraphicFramePr>
        <p:xfrm>
          <a:off x="1475656" y="3501008"/>
          <a:ext cx="5472608" cy="579522"/>
        </p:xfrm>
        <a:graphic>
          <a:graphicData uri="http://schemas.openxmlformats.org/drawingml/2006/table">
            <a:tbl>
              <a:tblPr firstRow="1" firstCol="1" bandRow="1"/>
              <a:tblGrid>
                <a:gridCol w="5472608"/>
              </a:tblGrid>
              <a:tr h="579522">
                <a:tc>
                  <a:txBody>
                    <a:bodyPr/>
                    <a:lstStyle/>
                    <a:p>
                      <a:pPr algn="l" latinLnBrk="0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alert("HTML5 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프로그래밍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\n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웹사이트로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이동합니다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.");</a:t>
                      </a:r>
                      <a:endParaRPr lang="ko-KR" sz="16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8" name="그림 7"/>
          <p:cNvPicPr/>
          <p:nvPr/>
        </p:nvPicPr>
        <p:blipFill>
          <a:blip r:embed="rId2"/>
          <a:stretch>
            <a:fillRect/>
          </a:stretch>
        </p:blipFill>
        <p:spPr>
          <a:xfrm>
            <a:off x="1486847" y="4142130"/>
            <a:ext cx="5096781" cy="2311206"/>
          </a:xfrm>
          <a:prstGeom prst="rect">
            <a:avLst/>
          </a:prstGeom>
        </p:spPr>
      </p:pic>
      <p:pic>
        <p:nvPicPr>
          <p:cNvPr id="11" name="그림 10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340" y="4924589"/>
            <a:ext cx="3735503" cy="1590347"/>
          </a:xfrm>
          <a:prstGeom prst="rect">
            <a:avLst/>
          </a:prstGeom>
        </p:spPr>
      </p:pic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6976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확인 입력 받기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b="1" dirty="0" smtClean="0">
                <a:latin typeface="Consolas" pitchFamily="49" charset="0"/>
                <a:cs typeface="Consolas" pitchFamily="49" charset="0"/>
              </a:rPr>
              <a:t>confirm() </a:t>
            </a:r>
            <a:r>
              <a:rPr lang="ko-KR" altLang="en-US" sz="2000" dirty="0" smtClean="0"/>
              <a:t>명령어</a:t>
            </a:r>
            <a:endParaRPr lang="en-US" altLang="ko-KR" sz="2000" dirty="0" smtClean="0"/>
          </a:p>
          <a:p>
            <a:pPr lvl="1"/>
            <a:r>
              <a:rPr lang="ko-KR" altLang="ko-KR" sz="1800" dirty="0" smtClean="0"/>
              <a:t>사용자에게</a:t>
            </a:r>
            <a:r>
              <a:rPr lang="en-US" altLang="ko-KR" sz="1800" dirty="0" smtClean="0"/>
              <a:t> Yes/No </a:t>
            </a:r>
            <a:r>
              <a:rPr lang="ko-KR" altLang="ko-KR" sz="1800" dirty="0" smtClean="0"/>
              <a:t>선택을 입력받기 위해 사용하는 방식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대화상자 내에 메시지를 표시하고 </a:t>
            </a:r>
            <a:r>
              <a:rPr lang="en-US" altLang="ko-KR" sz="1800" dirty="0" smtClean="0"/>
              <a:t>“</a:t>
            </a:r>
            <a:r>
              <a:rPr lang="ko-KR" altLang="en-US" sz="1800" dirty="0" smtClean="0"/>
              <a:t>확인</a:t>
            </a:r>
            <a:r>
              <a:rPr lang="en-US" altLang="ko-KR" sz="1800" dirty="0" smtClean="0"/>
              <a:t>”</a:t>
            </a:r>
            <a:r>
              <a:rPr lang="ko-KR" altLang="en-US" sz="1800" dirty="0" smtClean="0"/>
              <a:t>과 </a:t>
            </a:r>
            <a:r>
              <a:rPr lang="en-US" altLang="ko-KR" sz="1800" dirty="0" smtClean="0"/>
              <a:t>“</a:t>
            </a:r>
            <a:r>
              <a:rPr lang="ko-KR" altLang="en-US" sz="1800" dirty="0" smtClean="0"/>
              <a:t>취소</a:t>
            </a:r>
            <a:r>
              <a:rPr lang="en-US" altLang="ko-KR" sz="1800" dirty="0" smtClean="0"/>
              <a:t>”  </a:t>
            </a:r>
            <a:r>
              <a:rPr lang="ko-KR" altLang="en-US" sz="1800" dirty="0" smtClean="0"/>
              <a:t>버튼 표시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버튼을 클릭할 때까지 실행을 대기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확인 버튼을 누르면 </a:t>
            </a:r>
            <a:r>
              <a:rPr lang="en-US" altLang="ko-KR" sz="1800" b="1" dirty="0" smtClean="0">
                <a:latin typeface="Consolas" pitchFamily="49" charset="0"/>
                <a:cs typeface="Consolas" pitchFamily="49" charset="0"/>
              </a:rPr>
              <a:t>true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취소 버튼을 누르면 </a:t>
            </a:r>
            <a:r>
              <a:rPr lang="en-US" altLang="ko-KR" sz="1800" b="1" dirty="0" smtClean="0">
                <a:latin typeface="Consolas" pitchFamily="49" charset="0"/>
                <a:cs typeface="Consolas" pitchFamily="49" charset="0"/>
              </a:rPr>
              <a:t>false</a:t>
            </a:r>
            <a:r>
              <a:rPr lang="ko-KR" altLang="en-US" sz="1800" dirty="0" smtClean="0"/>
              <a:t>를 반</a:t>
            </a:r>
            <a:r>
              <a:rPr lang="ko-KR" altLang="en-US" sz="1800" dirty="0"/>
              <a:t>환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24</a:t>
            </a:fld>
            <a:endParaRPr lang="ko-KR" altLang="en-US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2514678"/>
              </p:ext>
            </p:extLst>
          </p:nvPr>
        </p:nvGraphicFramePr>
        <p:xfrm>
          <a:off x="1505278" y="3356992"/>
          <a:ext cx="5688632" cy="720080"/>
        </p:xfrm>
        <a:graphic>
          <a:graphicData uri="http://schemas.openxmlformats.org/drawingml/2006/table">
            <a:tbl>
              <a:tblPr firstRow="1" firstCol="1" bandRow="1"/>
              <a:tblGrid>
                <a:gridCol w="5688632"/>
              </a:tblGrid>
              <a:tr h="720080">
                <a:tc>
                  <a:txBody>
                    <a:bodyPr/>
                    <a:lstStyle/>
                    <a:p>
                      <a:pPr marL="12700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var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answer = confirm("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주문한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서적을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결재하시겠습니까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?");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marL="12700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document.write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("Answer = " + answer + "&lt;</a:t>
                      </a:r>
                      <a:r>
                        <a:rPr lang="en-US" sz="14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br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/&gt;");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6" name="그룹 5"/>
          <p:cNvGrpSpPr/>
          <p:nvPr/>
        </p:nvGrpSpPr>
        <p:grpSpPr>
          <a:xfrm>
            <a:off x="1505278" y="4149079"/>
            <a:ext cx="6185159" cy="2408398"/>
            <a:chOff x="1487810" y="4149457"/>
            <a:chExt cx="5216326" cy="2031151"/>
          </a:xfrm>
        </p:grpSpPr>
        <p:pic>
          <p:nvPicPr>
            <p:cNvPr id="13" name="그림 12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3919860" y="4397107"/>
              <a:ext cx="2264410" cy="1191895"/>
            </a:xfrm>
            <a:prstGeom prst="rect">
              <a:avLst/>
            </a:prstGeom>
          </p:spPr>
        </p:pic>
        <p:pic>
          <p:nvPicPr>
            <p:cNvPr id="14" name="그림 13"/>
            <p:cNvPicPr/>
            <p:nvPr/>
          </p:nvPicPr>
          <p:blipFill rotWithShape="1">
            <a:blip r:embed="rId3"/>
            <a:srcRect l="12865" t="35328" r="66874" b="44910"/>
            <a:stretch/>
          </p:blipFill>
          <p:spPr>
            <a:xfrm>
              <a:off x="1487810" y="4149457"/>
              <a:ext cx="2349500" cy="1288415"/>
            </a:xfrm>
            <a:prstGeom prst="rect">
              <a:avLst/>
            </a:prstGeom>
          </p:spPr>
        </p:pic>
        <p:sp>
          <p:nvSpPr>
            <p:cNvPr id="15" name="Freeform 61"/>
            <p:cNvSpPr/>
            <p:nvPr/>
          </p:nvSpPr>
          <p:spPr>
            <a:xfrm>
              <a:off x="3163575" y="4924157"/>
              <a:ext cx="793750" cy="249555"/>
            </a:xfrm>
            <a:custGeom>
              <a:avLst/>
              <a:gdLst>
                <a:gd name="connsiteX0" fmla="*/ 10376 w 1042763"/>
                <a:gd name="connsiteY0" fmla="*/ 963028 h 963028"/>
                <a:gd name="connsiteX1" fmla="*/ 148027 w 1042763"/>
                <a:gd name="connsiteY1" fmla="*/ 137119 h 963028"/>
                <a:gd name="connsiteX2" fmla="*/ 1042763 w 1042763"/>
                <a:gd name="connsiteY2" fmla="*/ 9299 h 963028"/>
                <a:gd name="connsiteX0" fmla="*/ 926 w 1033313"/>
                <a:gd name="connsiteY0" fmla="*/ 958908 h 958908"/>
                <a:gd name="connsiteX1" fmla="*/ 381957 w 1033313"/>
                <a:gd name="connsiteY1" fmla="*/ 159597 h 958908"/>
                <a:gd name="connsiteX2" fmla="*/ 1033313 w 1033313"/>
                <a:gd name="connsiteY2" fmla="*/ 5179 h 958908"/>
                <a:gd name="connsiteX0" fmla="*/ 864 w 1033251"/>
                <a:gd name="connsiteY0" fmla="*/ 958908 h 958908"/>
                <a:gd name="connsiteX1" fmla="*/ 399279 w 1033251"/>
                <a:gd name="connsiteY1" fmla="*/ 159597 h 958908"/>
                <a:gd name="connsiteX2" fmla="*/ 1033251 w 1033251"/>
                <a:gd name="connsiteY2" fmla="*/ 5179 h 958908"/>
                <a:gd name="connsiteX0" fmla="*/ 1034 w 1033421"/>
                <a:gd name="connsiteY0" fmla="*/ 968328 h 968328"/>
                <a:gd name="connsiteX1" fmla="*/ 399449 w 1033421"/>
                <a:gd name="connsiteY1" fmla="*/ 169017 h 968328"/>
                <a:gd name="connsiteX2" fmla="*/ 1033421 w 1033421"/>
                <a:gd name="connsiteY2" fmla="*/ 14599 h 968328"/>
                <a:gd name="connsiteX0" fmla="*/ 1622 w 888333"/>
                <a:gd name="connsiteY0" fmla="*/ 958908 h 958908"/>
                <a:gd name="connsiteX1" fmla="*/ 254361 w 888333"/>
                <a:gd name="connsiteY1" fmla="*/ 159597 h 958908"/>
                <a:gd name="connsiteX2" fmla="*/ 888333 w 888333"/>
                <a:gd name="connsiteY2" fmla="*/ 5179 h 958908"/>
                <a:gd name="connsiteX0" fmla="*/ 3134 w 889845"/>
                <a:gd name="connsiteY0" fmla="*/ 955325 h 955325"/>
                <a:gd name="connsiteX1" fmla="*/ 186336 w 889845"/>
                <a:gd name="connsiteY1" fmla="*/ 244616 h 955325"/>
                <a:gd name="connsiteX2" fmla="*/ 889845 w 889845"/>
                <a:gd name="connsiteY2" fmla="*/ 1596 h 95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845" h="955325">
                  <a:moveTo>
                    <a:pt x="3134" y="955325"/>
                  </a:moveTo>
                  <a:cubicBezTo>
                    <a:pt x="-14073" y="621848"/>
                    <a:pt x="38551" y="403571"/>
                    <a:pt x="186336" y="244616"/>
                  </a:cubicBezTo>
                  <a:cubicBezTo>
                    <a:pt x="334121" y="85661"/>
                    <a:pt x="528509" y="-13972"/>
                    <a:pt x="889845" y="1596"/>
                  </a:cubicBezTo>
                </a:path>
              </a:pathLst>
            </a:custGeom>
            <a:noFill/>
            <a:ln w="1270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pic>
          <p:nvPicPr>
            <p:cNvPr id="16" name="그림 15"/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4458776" y="4998873"/>
              <a:ext cx="2245360" cy="1181735"/>
            </a:xfrm>
            <a:prstGeom prst="rect">
              <a:avLst/>
            </a:prstGeom>
          </p:spPr>
        </p:pic>
        <p:sp>
          <p:nvSpPr>
            <p:cNvPr id="17" name="Freeform 65"/>
            <p:cNvSpPr/>
            <p:nvPr/>
          </p:nvSpPr>
          <p:spPr>
            <a:xfrm rot="1438466">
              <a:off x="3443785" y="5490967"/>
              <a:ext cx="1027079" cy="260540"/>
            </a:xfrm>
            <a:custGeom>
              <a:avLst/>
              <a:gdLst>
                <a:gd name="connsiteX0" fmla="*/ 0 w 1347019"/>
                <a:gd name="connsiteY0" fmla="*/ 0 h 216842"/>
                <a:gd name="connsiteX1" fmla="*/ 717755 w 1347019"/>
                <a:gd name="connsiteY1" fmla="*/ 216310 h 216842"/>
                <a:gd name="connsiteX2" fmla="*/ 1347019 w 1347019"/>
                <a:gd name="connsiteY2" fmla="*/ 49161 h 216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7019" h="216842">
                  <a:moveTo>
                    <a:pt x="0" y="0"/>
                  </a:moveTo>
                  <a:cubicBezTo>
                    <a:pt x="246626" y="104058"/>
                    <a:pt x="493252" y="208117"/>
                    <a:pt x="717755" y="216310"/>
                  </a:cubicBezTo>
                  <a:cubicBezTo>
                    <a:pt x="942258" y="224503"/>
                    <a:pt x="1144638" y="136832"/>
                    <a:pt x="1347019" y="49161"/>
                  </a:cubicBezTo>
                </a:path>
              </a:pathLst>
            </a:custGeom>
            <a:noFill/>
            <a:ln w="1270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</p:grp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7821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키보드로부터 문자열 입력 받기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000" b="1" dirty="0" smtClean="0">
                <a:latin typeface="Consolas" pitchFamily="49" charset="0"/>
                <a:cs typeface="Consolas" pitchFamily="49" charset="0"/>
              </a:rPr>
              <a:t>prompt() </a:t>
            </a:r>
            <a:r>
              <a:rPr lang="ko-KR" altLang="en-US" sz="2000" dirty="0"/>
              <a:t>명령어</a:t>
            </a:r>
            <a:endParaRPr lang="en-US" altLang="ko-KR" sz="2000" dirty="0"/>
          </a:p>
          <a:p>
            <a:pPr lvl="1"/>
            <a:r>
              <a:rPr lang="ko-KR" altLang="ko-KR" sz="1800" dirty="0" smtClean="0"/>
              <a:t>사용자로부터 </a:t>
            </a:r>
            <a:r>
              <a:rPr lang="ko-KR" altLang="ko-KR" sz="1800" dirty="0"/>
              <a:t>키보드를 통해 문자열을 입력 </a:t>
            </a:r>
            <a:r>
              <a:rPr lang="ko-KR" altLang="en-US" sz="1800" dirty="0" smtClean="0"/>
              <a:t>받는다</a:t>
            </a:r>
            <a:endParaRPr lang="en-US" altLang="ko-KR" sz="1800" dirty="0" smtClean="0"/>
          </a:p>
          <a:p>
            <a:pPr lvl="1"/>
            <a:r>
              <a:rPr lang="ko-KR" altLang="ko-KR" sz="1800" dirty="0"/>
              <a:t>대화상자 내에 </a:t>
            </a:r>
            <a:r>
              <a:rPr lang="ko-KR" altLang="ko-KR" sz="1800" dirty="0" smtClean="0"/>
              <a:t>메시지와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초기입력값이  </a:t>
            </a:r>
            <a:r>
              <a:rPr lang="ko-KR" altLang="ko-KR" sz="1800" dirty="0" smtClean="0"/>
              <a:t>입력 상자</a:t>
            </a:r>
            <a:r>
              <a:rPr lang="ko-KR" altLang="en-US" sz="1800" dirty="0" smtClean="0"/>
              <a:t>와 함께</a:t>
            </a:r>
            <a:r>
              <a:rPr lang="ko-KR" altLang="ko-KR" sz="1800" dirty="0" smtClean="0"/>
              <a:t> 표시</a:t>
            </a:r>
            <a:r>
              <a:rPr lang="ko-KR" altLang="en-US" sz="1800" dirty="0" smtClean="0"/>
              <a:t>됨</a:t>
            </a:r>
            <a:endParaRPr lang="en-US" altLang="ko-KR" sz="1800" dirty="0" smtClean="0"/>
          </a:p>
          <a:p>
            <a:pPr lvl="1"/>
            <a:r>
              <a:rPr lang="en-US" altLang="ko-KR" sz="1800" dirty="0" smtClean="0"/>
              <a:t>“</a:t>
            </a:r>
            <a:r>
              <a:rPr lang="ko-KR" altLang="ko-KR" sz="1800" dirty="0" smtClean="0"/>
              <a:t>확인</a:t>
            </a:r>
            <a:r>
              <a:rPr lang="en-US" altLang="ko-KR" sz="1800" dirty="0" smtClean="0"/>
              <a:t>”</a:t>
            </a:r>
            <a:r>
              <a:rPr lang="ko-KR" altLang="ko-KR" sz="1800" dirty="0" smtClean="0"/>
              <a:t>을 </a:t>
            </a:r>
            <a:r>
              <a:rPr lang="ko-KR" altLang="ko-KR" sz="1800" dirty="0"/>
              <a:t>누르면 </a:t>
            </a:r>
            <a:r>
              <a:rPr lang="ko-KR" altLang="ko-KR" sz="1800" dirty="0" smtClean="0"/>
              <a:t>입력된 </a:t>
            </a:r>
            <a:r>
              <a:rPr lang="ko-KR" altLang="ko-KR" sz="1800" dirty="0"/>
              <a:t>문자열</a:t>
            </a:r>
            <a:r>
              <a:rPr lang="en-US" altLang="ko-KR" sz="1800" dirty="0"/>
              <a:t>, </a:t>
            </a:r>
            <a:r>
              <a:rPr lang="en-US" altLang="ko-KR" sz="1800" dirty="0" smtClean="0"/>
              <a:t>“</a:t>
            </a:r>
            <a:r>
              <a:rPr lang="ko-KR" altLang="ko-KR" sz="1800" dirty="0" smtClean="0"/>
              <a:t>취소</a:t>
            </a:r>
            <a:r>
              <a:rPr lang="en-US" altLang="ko-KR" sz="1800" dirty="0" smtClean="0"/>
              <a:t>”</a:t>
            </a:r>
            <a:r>
              <a:rPr lang="ko-KR" altLang="ko-KR" sz="1800" dirty="0" smtClean="0"/>
              <a:t>를 </a:t>
            </a:r>
            <a:r>
              <a:rPr lang="ko-KR" altLang="ko-KR" sz="1800" dirty="0"/>
              <a:t>누르면 </a:t>
            </a:r>
            <a:r>
              <a:rPr lang="en-US" altLang="ko-KR" sz="1800" b="1" dirty="0">
                <a:latin typeface="Consolas" pitchFamily="49" charset="0"/>
                <a:cs typeface="Consolas" pitchFamily="49" charset="0"/>
              </a:rPr>
              <a:t>null</a:t>
            </a:r>
            <a:r>
              <a:rPr lang="ko-KR" altLang="ko-KR" sz="1800" dirty="0"/>
              <a:t>을 </a:t>
            </a:r>
            <a:r>
              <a:rPr lang="ko-KR" altLang="en-US" sz="1800" dirty="0" smtClean="0"/>
              <a:t>반환</a:t>
            </a:r>
            <a:endParaRPr lang="en-US" altLang="ko-KR" sz="1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25</a:t>
            </a:fld>
            <a:endParaRPr lang="ko-KR" alt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4607271"/>
              </p:ext>
            </p:extLst>
          </p:nvPr>
        </p:nvGraphicFramePr>
        <p:xfrm>
          <a:off x="1043608" y="3068960"/>
          <a:ext cx="7056784" cy="864096"/>
        </p:xfrm>
        <a:graphic>
          <a:graphicData uri="http://schemas.openxmlformats.org/drawingml/2006/table">
            <a:tbl>
              <a:tblPr firstRow="1" firstCol="1" bandRow="1"/>
              <a:tblGrid>
                <a:gridCol w="7056784"/>
              </a:tblGrid>
              <a:tr h="864096">
                <a:tc>
                  <a:txBody>
                    <a:bodyPr/>
                    <a:lstStyle/>
                    <a:p>
                      <a:pPr marL="12700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var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answer = prompt("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서적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제목을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입력해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주세요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.", "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모바일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멀티미디어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");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marL="12700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document.write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("Answer = " + answer + "&lt;</a:t>
                      </a:r>
                      <a:r>
                        <a:rPr lang="en-US" sz="14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br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/&gt;");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6" name="그룹 5"/>
          <p:cNvGrpSpPr/>
          <p:nvPr/>
        </p:nvGrpSpPr>
        <p:grpSpPr>
          <a:xfrm>
            <a:off x="971600" y="4005064"/>
            <a:ext cx="7125099" cy="2634559"/>
            <a:chOff x="2052637" y="1874202"/>
            <a:chExt cx="5601970" cy="2071370"/>
          </a:xfrm>
        </p:grpSpPr>
        <p:pic>
          <p:nvPicPr>
            <p:cNvPr id="22" name="그림 21"/>
            <p:cNvPicPr/>
            <p:nvPr/>
          </p:nvPicPr>
          <p:blipFill rotWithShape="1">
            <a:blip r:embed="rId2"/>
            <a:srcRect l="12833" t="35658" r="68131" b="42313"/>
            <a:stretch/>
          </p:blipFill>
          <p:spPr>
            <a:xfrm>
              <a:off x="2052637" y="1874202"/>
              <a:ext cx="2559050" cy="1665605"/>
            </a:xfrm>
            <a:prstGeom prst="rect">
              <a:avLst/>
            </a:prstGeom>
          </p:spPr>
        </p:pic>
        <p:sp>
          <p:nvSpPr>
            <p:cNvPr id="23" name="Text Box 145"/>
            <p:cNvSpPr txBox="1"/>
            <p:nvPr/>
          </p:nvSpPr>
          <p:spPr>
            <a:xfrm>
              <a:off x="4590515" y="1950256"/>
              <a:ext cx="1047750" cy="304165"/>
            </a:xfrm>
            <a:prstGeom prst="rect">
              <a:avLst/>
            </a:prstGeom>
            <a:solidFill>
              <a:schemeClr val="lt1"/>
            </a:solidFill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 latinLnBrk="1">
                <a:lnSpc>
                  <a:spcPct val="115000"/>
                </a:lnSpc>
                <a:spcAft>
                  <a:spcPts val="1000"/>
                </a:spcAft>
              </a:pPr>
              <a:r>
                <a:rPr lang="ko-KR" sz="1000" b="1" kern="100" dirty="0" err="1">
                  <a:solidFill>
                    <a:srgbClr val="C00000"/>
                  </a:solidFill>
                  <a:effectLst/>
                  <a:latin typeface="Times New Roman" panose="02020603050405020304" pitchFamily="18" charset="0"/>
                  <a:ea typeface="맑은 고딕" panose="020B0503020000020004" pitchFamily="50" charset="-127"/>
                </a:rPr>
                <a:t>사용자입력값</a:t>
              </a:r>
              <a:endParaRPr lang="ko-KR" sz="1200" kern="100" dirty="0">
                <a:effectLst/>
                <a:latin typeface="Times New Roman" panose="02020603050405020304" pitchFamily="18" charset="0"/>
                <a:ea typeface="맑은 고딕" panose="020B0503020000020004" pitchFamily="50" charset="-127"/>
              </a:endParaRPr>
            </a:p>
          </p:txBody>
        </p:sp>
        <p:sp>
          <p:nvSpPr>
            <p:cNvPr id="24" name="Text Box 117"/>
            <p:cNvSpPr txBox="1"/>
            <p:nvPr/>
          </p:nvSpPr>
          <p:spPr>
            <a:xfrm>
              <a:off x="2206942" y="3641407"/>
              <a:ext cx="845185" cy="304165"/>
            </a:xfrm>
            <a:prstGeom prst="rect">
              <a:avLst/>
            </a:prstGeom>
            <a:solidFill>
              <a:schemeClr val="lt1"/>
            </a:solidFill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 latinLnBrk="1">
                <a:lnSpc>
                  <a:spcPct val="115000"/>
                </a:lnSpc>
                <a:spcAft>
                  <a:spcPts val="1000"/>
                </a:spcAft>
              </a:pPr>
              <a:r>
                <a:rPr lang="ko-KR" sz="1000" b="1" kern="100">
                  <a:solidFill>
                    <a:srgbClr val="C00000"/>
                  </a:solidFill>
                  <a:effectLst/>
                  <a:latin typeface="Times New Roman" panose="02020603050405020304" pitchFamily="18" charset="0"/>
                  <a:ea typeface="맑은 고딕" panose="020B0503020000020004" pitchFamily="50" charset="-127"/>
                </a:rPr>
                <a:t>초기입력값</a:t>
              </a:r>
              <a:endParaRPr lang="ko-KR" sz="1200" kern="100">
                <a:effectLst/>
                <a:latin typeface="Times New Roman" panose="02020603050405020304" pitchFamily="18" charset="0"/>
                <a:ea typeface="맑은 고딕" panose="020B0503020000020004" pitchFamily="50" charset="-127"/>
              </a:endParaRPr>
            </a:p>
          </p:txBody>
        </p:sp>
        <p:sp>
          <p:nvSpPr>
            <p:cNvPr id="25" name="Freeform 143"/>
            <p:cNvSpPr/>
            <p:nvPr/>
          </p:nvSpPr>
          <p:spPr>
            <a:xfrm rot="18716984">
              <a:off x="2360930" y="3067684"/>
              <a:ext cx="515620" cy="493395"/>
            </a:xfrm>
            <a:custGeom>
              <a:avLst/>
              <a:gdLst>
                <a:gd name="connsiteX0" fmla="*/ 10376 w 1042763"/>
                <a:gd name="connsiteY0" fmla="*/ 963028 h 963028"/>
                <a:gd name="connsiteX1" fmla="*/ 148027 w 1042763"/>
                <a:gd name="connsiteY1" fmla="*/ 137119 h 963028"/>
                <a:gd name="connsiteX2" fmla="*/ 1042763 w 1042763"/>
                <a:gd name="connsiteY2" fmla="*/ 9299 h 963028"/>
                <a:gd name="connsiteX0" fmla="*/ 926 w 1033313"/>
                <a:gd name="connsiteY0" fmla="*/ 958908 h 958908"/>
                <a:gd name="connsiteX1" fmla="*/ 381957 w 1033313"/>
                <a:gd name="connsiteY1" fmla="*/ 159597 h 958908"/>
                <a:gd name="connsiteX2" fmla="*/ 1033313 w 1033313"/>
                <a:gd name="connsiteY2" fmla="*/ 5179 h 958908"/>
                <a:gd name="connsiteX0" fmla="*/ 864 w 1033251"/>
                <a:gd name="connsiteY0" fmla="*/ 958908 h 958908"/>
                <a:gd name="connsiteX1" fmla="*/ 399279 w 1033251"/>
                <a:gd name="connsiteY1" fmla="*/ 159597 h 958908"/>
                <a:gd name="connsiteX2" fmla="*/ 1033251 w 1033251"/>
                <a:gd name="connsiteY2" fmla="*/ 5179 h 958908"/>
                <a:gd name="connsiteX0" fmla="*/ 1034 w 1033421"/>
                <a:gd name="connsiteY0" fmla="*/ 968328 h 968328"/>
                <a:gd name="connsiteX1" fmla="*/ 399449 w 1033421"/>
                <a:gd name="connsiteY1" fmla="*/ 169017 h 968328"/>
                <a:gd name="connsiteX2" fmla="*/ 1033421 w 1033421"/>
                <a:gd name="connsiteY2" fmla="*/ 14599 h 968328"/>
                <a:gd name="connsiteX0" fmla="*/ 1622 w 888333"/>
                <a:gd name="connsiteY0" fmla="*/ 958908 h 958908"/>
                <a:gd name="connsiteX1" fmla="*/ 254361 w 888333"/>
                <a:gd name="connsiteY1" fmla="*/ 159597 h 958908"/>
                <a:gd name="connsiteX2" fmla="*/ 888333 w 888333"/>
                <a:gd name="connsiteY2" fmla="*/ 5179 h 958908"/>
                <a:gd name="connsiteX0" fmla="*/ 3134 w 889845"/>
                <a:gd name="connsiteY0" fmla="*/ 955325 h 955325"/>
                <a:gd name="connsiteX1" fmla="*/ 186336 w 889845"/>
                <a:gd name="connsiteY1" fmla="*/ 244616 h 955325"/>
                <a:gd name="connsiteX2" fmla="*/ 889845 w 889845"/>
                <a:gd name="connsiteY2" fmla="*/ 1596 h 955325"/>
                <a:gd name="connsiteX0" fmla="*/ 1681 w 888392"/>
                <a:gd name="connsiteY0" fmla="*/ 954570 h 954570"/>
                <a:gd name="connsiteX1" fmla="*/ 249387 w 888392"/>
                <a:gd name="connsiteY1" fmla="*/ 348031 h 954570"/>
                <a:gd name="connsiteX2" fmla="*/ 888392 w 888392"/>
                <a:gd name="connsiteY2" fmla="*/ 841 h 954570"/>
                <a:gd name="connsiteX0" fmla="*/ 1681 w 888392"/>
                <a:gd name="connsiteY0" fmla="*/ 1023592 h 1023592"/>
                <a:gd name="connsiteX1" fmla="*/ 249387 w 888392"/>
                <a:gd name="connsiteY1" fmla="*/ 417053 h 1023592"/>
                <a:gd name="connsiteX2" fmla="*/ 888392 w 888392"/>
                <a:gd name="connsiteY2" fmla="*/ 69863 h 1023592"/>
                <a:gd name="connsiteX0" fmla="*/ 96465 w 983176"/>
                <a:gd name="connsiteY0" fmla="*/ 1023592 h 1023592"/>
                <a:gd name="connsiteX1" fmla="*/ 344171 w 983176"/>
                <a:gd name="connsiteY1" fmla="*/ 417053 h 1023592"/>
                <a:gd name="connsiteX2" fmla="*/ 983176 w 983176"/>
                <a:gd name="connsiteY2" fmla="*/ 69863 h 1023592"/>
                <a:gd name="connsiteX0" fmla="*/ 1059 w 887770"/>
                <a:gd name="connsiteY0" fmla="*/ 1023592 h 1023592"/>
                <a:gd name="connsiteX1" fmla="*/ 248765 w 887770"/>
                <a:gd name="connsiteY1" fmla="*/ 417053 h 1023592"/>
                <a:gd name="connsiteX2" fmla="*/ 887770 w 887770"/>
                <a:gd name="connsiteY2" fmla="*/ 69863 h 1023592"/>
                <a:gd name="connsiteX0" fmla="*/ 1059 w 887770"/>
                <a:gd name="connsiteY0" fmla="*/ 954365 h 954365"/>
                <a:gd name="connsiteX1" fmla="*/ 248765 w 887770"/>
                <a:gd name="connsiteY1" fmla="*/ 347826 h 954365"/>
                <a:gd name="connsiteX2" fmla="*/ 887770 w 887770"/>
                <a:gd name="connsiteY2" fmla="*/ 636 h 95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7770" h="954365">
                  <a:moveTo>
                    <a:pt x="1059" y="954365"/>
                  </a:moveTo>
                  <a:cubicBezTo>
                    <a:pt x="-16148" y="620888"/>
                    <a:pt x="180967" y="446198"/>
                    <a:pt x="248765" y="347826"/>
                  </a:cubicBezTo>
                  <a:cubicBezTo>
                    <a:pt x="306438" y="259747"/>
                    <a:pt x="526434" y="-14932"/>
                    <a:pt x="887770" y="636"/>
                  </a:cubicBezTo>
                </a:path>
              </a:pathLst>
            </a:custGeom>
            <a:noFill/>
            <a:ln w="1270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 latinLnBrk="1">
                <a:lnSpc>
                  <a:spcPct val="115000"/>
                </a:lnSpc>
                <a:spcAft>
                  <a:spcPts val="1000"/>
                </a:spcAft>
              </a:pPr>
              <a:r>
                <a:rPr lang="en-US" sz="1000" kern="100">
                  <a:effectLst/>
                  <a:latin typeface="Times New Roman" panose="02020603050405020304" pitchFamily="18" charset="0"/>
                  <a:ea typeface="맑은 고딕" panose="020B0503020000020004" pitchFamily="50" charset="-127"/>
                </a:rPr>
                <a:t> </a:t>
              </a:r>
              <a:endParaRPr lang="ko-KR" sz="1200" kern="100">
                <a:effectLst/>
                <a:latin typeface="Times New Roman" panose="02020603050405020304" pitchFamily="18" charset="0"/>
                <a:ea typeface="맑은 고딕" panose="020B0503020000020004" pitchFamily="50" charset="-127"/>
              </a:endParaRPr>
            </a:p>
          </p:txBody>
        </p:sp>
        <p:pic>
          <p:nvPicPr>
            <p:cNvPr id="26" name="그림 25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5320982" y="1899856"/>
              <a:ext cx="2333625" cy="1072515"/>
            </a:xfrm>
            <a:prstGeom prst="rect">
              <a:avLst/>
            </a:prstGeom>
          </p:spPr>
        </p:pic>
        <p:pic>
          <p:nvPicPr>
            <p:cNvPr id="27" name="그림 26"/>
            <p:cNvPicPr/>
            <p:nvPr/>
          </p:nvPicPr>
          <p:blipFill rotWithShape="1">
            <a:blip r:embed="rId4"/>
            <a:srcRect b="39641"/>
            <a:stretch/>
          </p:blipFill>
          <p:spPr>
            <a:xfrm>
              <a:off x="4821972" y="2972371"/>
              <a:ext cx="2602865" cy="826737"/>
            </a:xfrm>
            <a:prstGeom prst="rect">
              <a:avLst/>
            </a:prstGeom>
          </p:spPr>
        </p:pic>
        <p:sp>
          <p:nvSpPr>
            <p:cNvPr id="28" name="Freeform 143"/>
            <p:cNvSpPr/>
            <p:nvPr/>
          </p:nvSpPr>
          <p:spPr>
            <a:xfrm rot="10281826" flipH="1">
              <a:off x="4904179" y="2098576"/>
              <a:ext cx="545727" cy="318207"/>
            </a:xfrm>
            <a:custGeom>
              <a:avLst/>
              <a:gdLst>
                <a:gd name="connsiteX0" fmla="*/ 10376 w 1042763"/>
                <a:gd name="connsiteY0" fmla="*/ 963028 h 963028"/>
                <a:gd name="connsiteX1" fmla="*/ 148027 w 1042763"/>
                <a:gd name="connsiteY1" fmla="*/ 137119 h 963028"/>
                <a:gd name="connsiteX2" fmla="*/ 1042763 w 1042763"/>
                <a:gd name="connsiteY2" fmla="*/ 9299 h 963028"/>
                <a:gd name="connsiteX0" fmla="*/ 926 w 1033313"/>
                <a:gd name="connsiteY0" fmla="*/ 958908 h 958908"/>
                <a:gd name="connsiteX1" fmla="*/ 381957 w 1033313"/>
                <a:gd name="connsiteY1" fmla="*/ 159597 h 958908"/>
                <a:gd name="connsiteX2" fmla="*/ 1033313 w 1033313"/>
                <a:gd name="connsiteY2" fmla="*/ 5179 h 958908"/>
                <a:gd name="connsiteX0" fmla="*/ 864 w 1033251"/>
                <a:gd name="connsiteY0" fmla="*/ 958908 h 958908"/>
                <a:gd name="connsiteX1" fmla="*/ 399279 w 1033251"/>
                <a:gd name="connsiteY1" fmla="*/ 159597 h 958908"/>
                <a:gd name="connsiteX2" fmla="*/ 1033251 w 1033251"/>
                <a:gd name="connsiteY2" fmla="*/ 5179 h 958908"/>
                <a:gd name="connsiteX0" fmla="*/ 1034 w 1033421"/>
                <a:gd name="connsiteY0" fmla="*/ 968328 h 968328"/>
                <a:gd name="connsiteX1" fmla="*/ 399449 w 1033421"/>
                <a:gd name="connsiteY1" fmla="*/ 169017 h 968328"/>
                <a:gd name="connsiteX2" fmla="*/ 1033421 w 1033421"/>
                <a:gd name="connsiteY2" fmla="*/ 14599 h 968328"/>
                <a:gd name="connsiteX0" fmla="*/ 1622 w 888333"/>
                <a:gd name="connsiteY0" fmla="*/ 958908 h 958908"/>
                <a:gd name="connsiteX1" fmla="*/ 254361 w 888333"/>
                <a:gd name="connsiteY1" fmla="*/ 159597 h 958908"/>
                <a:gd name="connsiteX2" fmla="*/ 888333 w 888333"/>
                <a:gd name="connsiteY2" fmla="*/ 5179 h 958908"/>
                <a:gd name="connsiteX0" fmla="*/ 3134 w 889845"/>
                <a:gd name="connsiteY0" fmla="*/ 955325 h 955325"/>
                <a:gd name="connsiteX1" fmla="*/ 186336 w 889845"/>
                <a:gd name="connsiteY1" fmla="*/ 244616 h 955325"/>
                <a:gd name="connsiteX2" fmla="*/ 889845 w 889845"/>
                <a:gd name="connsiteY2" fmla="*/ 1596 h 955325"/>
                <a:gd name="connsiteX0" fmla="*/ 1681 w 888392"/>
                <a:gd name="connsiteY0" fmla="*/ 954570 h 954570"/>
                <a:gd name="connsiteX1" fmla="*/ 249387 w 888392"/>
                <a:gd name="connsiteY1" fmla="*/ 348031 h 954570"/>
                <a:gd name="connsiteX2" fmla="*/ 888392 w 888392"/>
                <a:gd name="connsiteY2" fmla="*/ 841 h 954570"/>
                <a:gd name="connsiteX0" fmla="*/ 1681 w 888392"/>
                <a:gd name="connsiteY0" fmla="*/ 1023592 h 1023592"/>
                <a:gd name="connsiteX1" fmla="*/ 249387 w 888392"/>
                <a:gd name="connsiteY1" fmla="*/ 417053 h 1023592"/>
                <a:gd name="connsiteX2" fmla="*/ 888392 w 888392"/>
                <a:gd name="connsiteY2" fmla="*/ 69863 h 1023592"/>
                <a:gd name="connsiteX0" fmla="*/ 96465 w 983176"/>
                <a:gd name="connsiteY0" fmla="*/ 1023592 h 1023592"/>
                <a:gd name="connsiteX1" fmla="*/ 344171 w 983176"/>
                <a:gd name="connsiteY1" fmla="*/ 417053 h 1023592"/>
                <a:gd name="connsiteX2" fmla="*/ 983176 w 983176"/>
                <a:gd name="connsiteY2" fmla="*/ 69863 h 1023592"/>
                <a:gd name="connsiteX0" fmla="*/ 1059 w 887770"/>
                <a:gd name="connsiteY0" fmla="*/ 1023592 h 1023592"/>
                <a:gd name="connsiteX1" fmla="*/ 248765 w 887770"/>
                <a:gd name="connsiteY1" fmla="*/ 417053 h 1023592"/>
                <a:gd name="connsiteX2" fmla="*/ 887770 w 887770"/>
                <a:gd name="connsiteY2" fmla="*/ 69863 h 1023592"/>
                <a:gd name="connsiteX0" fmla="*/ 1059 w 887770"/>
                <a:gd name="connsiteY0" fmla="*/ 954365 h 954365"/>
                <a:gd name="connsiteX1" fmla="*/ 248765 w 887770"/>
                <a:gd name="connsiteY1" fmla="*/ 347826 h 954365"/>
                <a:gd name="connsiteX2" fmla="*/ 887770 w 887770"/>
                <a:gd name="connsiteY2" fmla="*/ 636 h 95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7770" h="954365">
                  <a:moveTo>
                    <a:pt x="1059" y="954365"/>
                  </a:moveTo>
                  <a:cubicBezTo>
                    <a:pt x="-16148" y="620888"/>
                    <a:pt x="180967" y="446198"/>
                    <a:pt x="248765" y="347826"/>
                  </a:cubicBezTo>
                  <a:cubicBezTo>
                    <a:pt x="306438" y="259747"/>
                    <a:pt x="526434" y="-14932"/>
                    <a:pt x="887770" y="636"/>
                  </a:cubicBezTo>
                </a:path>
              </a:pathLst>
            </a:custGeom>
            <a:noFill/>
            <a:ln w="1270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 latinLnBrk="1">
                <a:lnSpc>
                  <a:spcPct val="115000"/>
                </a:lnSpc>
                <a:spcAft>
                  <a:spcPts val="1000"/>
                </a:spcAft>
              </a:pPr>
              <a:r>
                <a:rPr lang="en-US" sz="1000" kern="100">
                  <a:effectLst/>
                  <a:latin typeface="Times New Roman" panose="02020603050405020304" pitchFamily="18" charset="0"/>
                  <a:ea typeface="맑은 고딕" panose="020B0503020000020004" pitchFamily="50" charset="-127"/>
                </a:rPr>
                <a:t> </a:t>
              </a:r>
              <a:endParaRPr lang="ko-KR" sz="1200" kern="100">
                <a:effectLst/>
                <a:latin typeface="Times New Roman" panose="02020603050405020304" pitchFamily="18" charset="0"/>
                <a:ea typeface="맑은 고딕" panose="020B0503020000020004" pitchFamily="50" charset="-127"/>
              </a:endParaRPr>
            </a:p>
          </p:txBody>
        </p:sp>
        <p:sp>
          <p:nvSpPr>
            <p:cNvPr id="29" name="아래쪽 화살표 28"/>
            <p:cNvSpPr/>
            <p:nvPr/>
          </p:nvSpPr>
          <p:spPr>
            <a:xfrm>
              <a:off x="6751672" y="2832874"/>
              <a:ext cx="330200" cy="387350"/>
            </a:xfrm>
            <a:prstGeom prst="downArrow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</p:grp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1151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prompt()</a:t>
            </a:r>
            <a:r>
              <a:rPr lang="ko-KR" altLang="en-US" dirty="0" smtClean="0"/>
              <a:t>의</a:t>
            </a:r>
            <a:r>
              <a:rPr lang="ko-KR" altLang="ko-KR" dirty="0" smtClean="0"/>
              <a:t> </a:t>
            </a:r>
            <a:r>
              <a:rPr lang="ko-KR" altLang="ko-KR" dirty="0" err="1" smtClean="0"/>
              <a:t>리턴</a:t>
            </a:r>
            <a:r>
              <a:rPr lang="ko-KR" altLang="en-US" dirty="0" err="1" smtClean="0"/>
              <a:t>값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prompt</a:t>
            </a:r>
            <a:r>
              <a:rPr lang="en-US" altLang="ko-KR" dirty="0" smtClean="0"/>
              <a:t>()</a:t>
            </a:r>
            <a:r>
              <a:rPr lang="ko-KR" altLang="en-US" dirty="0" smtClean="0"/>
              <a:t>는 항상 문자열 형식을 리턴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ko-KR" dirty="0" smtClean="0"/>
              <a:t>사용자가</a:t>
            </a:r>
            <a:r>
              <a:rPr lang="en-US" altLang="ko-KR" dirty="0" smtClean="0"/>
              <a:t> prompt </a:t>
            </a:r>
            <a:r>
              <a:rPr lang="ko-KR" altLang="en-US" dirty="0" smtClean="0"/>
              <a:t>창에</a:t>
            </a:r>
            <a:r>
              <a:rPr lang="ko-KR" altLang="ko-KR" dirty="0" smtClean="0"/>
              <a:t> </a:t>
            </a:r>
            <a:r>
              <a:rPr lang="ko-KR" altLang="ko-KR" dirty="0"/>
              <a:t>숫자를 입력하더라도 </a:t>
            </a:r>
            <a:r>
              <a:rPr lang="en-US" altLang="ko-KR" dirty="0"/>
              <a:t>"1", "2", "3"</a:t>
            </a:r>
            <a:r>
              <a:rPr lang="ko-KR" altLang="ko-KR" dirty="0"/>
              <a:t>과 같이 문자열과 비교하는 </a:t>
            </a:r>
            <a:r>
              <a:rPr lang="ko-KR" altLang="ko-KR" dirty="0" smtClean="0"/>
              <a:t>이유는 </a:t>
            </a:r>
            <a:r>
              <a:rPr lang="en-US" altLang="ko-KR" dirty="0" smtClean="0"/>
              <a:t>prompt()</a:t>
            </a:r>
            <a:r>
              <a:rPr lang="ko-KR" altLang="ko-KR" dirty="0" smtClean="0"/>
              <a:t>가 </a:t>
            </a:r>
            <a:r>
              <a:rPr lang="ko-KR" altLang="ko-KR" dirty="0" err="1" smtClean="0"/>
              <a:t>리턴하는</a:t>
            </a:r>
            <a:r>
              <a:rPr lang="ko-KR" altLang="ko-KR" dirty="0" smtClean="0"/>
              <a:t> 값이 문자열 형식이기</a:t>
            </a:r>
            <a:r>
              <a:rPr lang="en-US" altLang="ko-KR" dirty="0" smtClean="0"/>
              <a:t> </a:t>
            </a:r>
            <a:r>
              <a:rPr lang="ko-KR" altLang="en-US" dirty="0" smtClean="0"/>
              <a:t>때문</a:t>
            </a:r>
            <a:endParaRPr lang="ko-KR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5379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atinLnBrk="0"/>
            <a:r>
              <a:rPr lang="en-US" altLang="ko-KR" dirty="0" smtClean="0"/>
              <a:t>8.3.1 </a:t>
            </a:r>
            <a:r>
              <a:rPr lang="ko-KR" altLang="en-US" dirty="0" smtClean="0"/>
              <a:t>자바스크립트 </a:t>
            </a:r>
            <a:r>
              <a:rPr lang="ko-KR" altLang="en-US" dirty="0" err="1" smtClean="0"/>
              <a:t>제어문</a:t>
            </a:r>
            <a:endParaRPr lang="en-US" altLang="ko-KR" dirty="0" smtClean="0"/>
          </a:p>
          <a:p>
            <a:pPr latinLnBrk="0"/>
            <a:r>
              <a:rPr lang="en-US" altLang="ko-KR" dirty="0" smtClean="0"/>
              <a:t>8.3.2 </a:t>
            </a:r>
            <a:r>
              <a:rPr lang="ko-KR" altLang="en-US" dirty="0" smtClean="0"/>
              <a:t>자바스크립트 </a:t>
            </a:r>
            <a:r>
              <a:rPr lang="ko-KR" altLang="en-US" dirty="0" err="1" smtClean="0"/>
              <a:t>반복문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7504" y="2132856"/>
            <a:ext cx="8122096" cy="912096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/>
              <a:t>8.3 </a:t>
            </a:r>
            <a:r>
              <a:rPr lang="ko-KR" altLang="en-US" dirty="0" smtClean="0"/>
              <a:t>자바스크립트 </a:t>
            </a:r>
            <a:r>
              <a:rPr lang="ko-KR" altLang="en-US" dirty="0" err="1" smtClean="0"/>
              <a:t>제어문</a:t>
            </a:r>
            <a:r>
              <a:rPr lang="ko-KR" altLang="en-US" dirty="0" smtClean="0"/>
              <a:t> 및 </a:t>
            </a:r>
            <a:r>
              <a:rPr lang="ko-KR" altLang="en-US" dirty="0" err="1" smtClean="0"/>
              <a:t>반복문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4892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자바스크립트 제어문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ko-KR" sz="2000" dirty="0"/>
              <a:t>제어문으로 </a:t>
            </a:r>
            <a:r>
              <a:rPr lang="en-US" altLang="ko-KR" sz="2000" b="1" dirty="0">
                <a:latin typeface="Consolas" pitchFamily="49" charset="0"/>
                <a:cs typeface="Consolas" pitchFamily="49" charset="0"/>
              </a:rPr>
              <a:t>if</a:t>
            </a:r>
            <a:r>
              <a:rPr lang="en-US" altLang="ko-KR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ko-KR" altLang="ko-KR" sz="2000" dirty="0"/>
              <a:t>문과 </a:t>
            </a:r>
            <a:r>
              <a:rPr lang="en-US" altLang="ko-KR" sz="2000" b="1" dirty="0">
                <a:latin typeface="Consolas" pitchFamily="49" charset="0"/>
                <a:cs typeface="Consolas" pitchFamily="49" charset="0"/>
              </a:rPr>
              <a:t>switch</a:t>
            </a:r>
            <a:r>
              <a:rPr lang="en-US" altLang="ko-KR" sz="2000" dirty="0"/>
              <a:t> </a:t>
            </a:r>
            <a:r>
              <a:rPr lang="ko-KR" altLang="ko-KR" sz="2000" dirty="0"/>
              <a:t>문을 </a:t>
            </a:r>
            <a:r>
              <a:rPr lang="ko-KR" altLang="ko-KR" sz="2000" dirty="0" smtClean="0"/>
              <a:t>제공</a:t>
            </a:r>
            <a:endParaRPr lang="ko-KR" alt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28</a:t>
            </a:fld>
            <a:endParaRPr lang="ko-KR" alt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5179472"/>
              </p:ext>
            </p:extLst>
          </p:nvPr>
        </p:nvGraphicFramePr>
        <p:xfrm>
          <a:off x="683568" y="1988840"/>
          <a:ext cx="7992888" cy="4468495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1872208"/>
                <a:gridCol w="3908842"/>
                <a:gridCol w="2211838"/>
              </a:tblGrid>
              <a:tr h="262255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200" b="1" kern="100" dirty="0" smtClean="0">
                          <a:effectLst/>
                          <a:latin typeface="Consolas" pitchFamily="49" charset="0"/>
                          <a:cs typeface="Consolas" pitchFamily="49" charset="0"/>
                        </a:rPr>
                        <a:t>자바스크립트</a:t>
                      </a:r>
                      <a:r>
                        <a:rPr lang="en-US" altLang="ko-KR" sz="1200" b="1" kern="100" dirty="0" smtClean="0">
                          <a:effectLst/>
                          <a:latin typeface="Consolas" pitchFamily="49" charset="0"/>
                          <a:cs typeface="Consolas" pitchFamily="49" charset="0"/>
                        </a:rPr>
                        <a:t> </a:t>
                      </a:r>
                      <a:r>
                        <a:rPr lang="ko-KR" sz="1200" b="1" kern="100" dirty="0" smtClean="0">
                          <a:effectLst/>
                          <a:latin typeface="Consolas" pitchFamily="49" charset="0"/>
                          <a:cs typeface="Consolas" pitchFamily="49" charset="0"/>
                        </a:rPr>
                        <a:t>제어문</a:t>
                      </a:r>
                      <a:endParaRPr lang="ko-KR" sz="12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2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문법 및 사용 형식</a:t>
                      </a:r>
                      <a:endParaRPr lang="ko-KR" sz="1200" b="1" kern="10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2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비고</a:t>
                      </a:r>
                      <a:endParaRPr lang="ko-KR" sz="1200" b="1" kern="10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</a:tr>
              <a:tr h="1032510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if-then-else</a:t>
                      </a:r>
                      <a:endParaRPr lang="ko-KR" sz="12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if (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조건식</a:t>
                      </a: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) {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indent="114300"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// 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조건식의 값이</a:t>
                      </a: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true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일 때 실행될 문장</a:t>
                      </a:r>
                    </a:p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}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else {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 // 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조건식의 값이</a:t>
                      </a: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false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일 때 실행될 문장</a:t>
                      </a:r>
                    </a:p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}</a:t>
                      </a:r>
                      <a:endParaRPr lang="ko-KR" sz="12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실행될 문장이 한 개인 경우에는</a:t>
                      </a: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{ }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를 생략할 수 있다</a:t>
                      </a: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.</a:t>
                      </a:r>
                      <a:endParaRPr lang="ko-KR" sz="12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</a:tr>
              <a:tr h="2239010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switch</a:t>
                      </a:r>
                      <a:endParaRPr lang="ko-KR" sz="12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switch (expression) {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indent="123825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case value_1: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indent="123825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 // expression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값이</a:t>
                      </a: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value_1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일 때 실행될 문장</a:t>
                      </a:r>
                    </a:p>
                    <a:p>
                      <a:pPr indent="123825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 break;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indent="123825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case value_2: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indent="123825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 // expression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값이</a:t>
                      </a: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value_2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일 때 실행될 문장</a:t>
                      </a:r>
                    </a:p>
                    <a:p>
                      <a:pPr indent="123825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 break;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indent="123825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case value_3: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indent="123825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 // expression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값이</a:t>
                      </a: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value_3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일 때 실행될 문장</a:t>
                      </a:r>
                    </a:p>
                    <a:p>
                      <a:pPr indent="123825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 break;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 ...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indent="123825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default: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marL="127000" indent="114300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// case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문에서 찾을 수 없을 때 실행될 문장</a:t>
                      </a:r>
                    </a:p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}</a:t>
                      </a:r>
                      <a:endParaRPr lang="ko-KR" sz="12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C/C++, 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자바 언어와는 달리</a:t>
                      </a: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(expression)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에 정수형 이외의 타입도 사용할 수 있다</a:t>
                      </a: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. 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예를 들면 문자열 형식의 값을 사용할 수도 있다</a:t>
                      </a: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.</a:t>
                      </a:r>
                      <a:endParaRPr lang="ko-KR" sz="12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8533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if-else </a:t>
            </a:r>
            <a:r>
              <a:rPr lang="ko-KR" altLang="en-US" dirty="0" smtClean="0"/>
              <a:t>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29</a:t>
            </a:fld>
            <a:endParaRPr lang="ko-KR" altLang="en-US"/>
          </a:p>
        </p:txBody>
      </p:sp>
      <p:graphicFrame>
        <p:nvGraphicFramePr>
          <p:cNvPr id="7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7933712"/>
              </p:ext>
            </p:extLst>
          </p:nvPr>
        </p:nvGraphicFramePr>
        <p:xfrm>
          <a:off x="3203848" y="476672"/>
          <a:ext cx="5688632" cy="6048672"/>
        </p:xfrm>
        <a:graphic>
          <a:graphicData uri="http://schemas.openxmlformats.org/drawingml/2006/table">
            <a:tbl>
              <a:tblPr firstRow="1" firstCol="1" bandRow="1"/>
              <a:tblGrid>
                <a:gridCol w="5688632"/>
              </a:tblGrid>
              <a:tr h="6048672">
                <a:tc>
                  <a:txBody>
                    <a:bodyPr/>
                    <a:lstStyle/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("&lt;caption&gt;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책 주문 입력 내용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&lt;/caption&gt;");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제목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book1 = "1: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컴퓨터와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IT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기술의 이해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[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개정판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-2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판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]";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book2 = "2: </a:t>
                      </a:r>
                      <a:r>
                        <a:rPr lang="ko-KR" altLang="en-US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소셜미디어의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이해와 활용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book3 = "3: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멀티미디어 배움터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2.0";9	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book_list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= book1 + "\n" + book2 + "\n" + book3;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choice = prompt("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책 번호를 입력하세요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...\n" +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book_list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, "1");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if (choice == "1")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title = book1;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else if (choice == "2")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title = book2;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else if (choice == "3")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title = book3;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else {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alert("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리스트에 없는 책을 선택하셨습니다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.");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title = "";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}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("&lt;td&gt;" + title + "&lt;/td&gt;");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331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type="body" idx="1"/>
          </p:nvPr>
        </p:nvSpPr>
        <p:spPr>
          <a:xfrm>
            <a:off x="3511296" y="3044952"/>
            <a:ext cx="5165160" cy="3120352"/>
          </a:xfrm>
        </p:spPr>
        <p:txBody>
          <a:bodyPr>
            <a:normAutofit/>
          </a:bodyPr>
          <a:lstStyle/>
          <a:p>
            <a:pPr latinLnBrk="0"/>
            <a:r>
              <a:rPr lang="en-US" altLang="ko-KR" dirty="0" smtClean="0"/>
              <a:t>8.1.1 </a:t>
            </a:r>
            <a:r>
              <a:rPr lang="ko-KR" altLang="en-US" dirty="0" smtClean="0"/>
              <a:t>자바스크립트 개요와 특징</a:t>
            </a:r>
            <a:endParaRPr lang="en-US" altLang="ko-KR" dirty="0" smtClean="0"/>
          </a:p>
          <a:p>
            <a:pPr latinLnBrk="0"/>
            <a:r>
              <a:rPr lang="en-US" altLang="ko-KR" dirty="0" smtClean="0"/>
              <a:t>8.1.2 </a:t>
            </a:r>
            <a:r>
              <a:rPr lang="ko-KR" altLang="en-US" dirty="0" smtClean="0"/>
              <a:t>자바스크립트 작성하기</a:t>
            </a:r>
            <a:endParaRPr lang="en-US" altLang="ko-KR" dirty="0" smtClean="0"/>
          </a:p>
          <a:p>
            <a:pPr latinLnBrk="0"/>
            <a:r>
              <a:rPr lang="en-US" altLang="ko-KR" dirty="0" smtClean="0"/>
              <a:t>8.1.3 </a:t>
            </a:r>
            <a:r>
              <a:rPr lang="ko-KR" altLang="en-US" dirty="0" smtClean="0"/>
              <a:t>자바스크립트 실행 및 디버깅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8.1 </a:t>
            </a:r>
            <a:r>
              <a:rPr lang="ko-KR" altLang="en-US" dirty="0" smtClean="0"/>
              <a:t>자바스크립트 시작하기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7685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9044829"/>
              </p:ext>
            </p:extLst>
          </p:nvPr>
        </p:nvGraphicFramePr>
        <p:xfrm>
          <a:off x="3203848" y="476672"/>
          <a:ext cx="5688632" cy="6048672"/>
        </p:xfrm>
        <a:graphic>
          <a:graphicData uri="http://schemas.openxmlformats.org/drawingml/2006/table">
            <a:tbl>
              <a:tblPr firstRow="1" firstCol="1" bandRow="1"/>
              <a:tblGrid>
                <a:gridCol w="5688632"/>
              </a:tblGrid>
              <a:tr h="6048672">
                <a:tc>
                  <a:txBody>
                    <a:bodyPr/>
                    <a:lstStyle/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("&lt;caption&gt; 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책 주문 입력 내용 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&lt;/caption&gt;");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제목 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book1 = "1: 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컴퓨터와 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IT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기술의 이해 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[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개정판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-2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판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]";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book2 = "2: </a:t>
                      </a:r>
                      <a:r>
                        <a:rPr lang="ko-KR" altLang="en-US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소셜미디어의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이해와 활용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book3 = "3: 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멀티미디어 배움터 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2.0";9	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book_list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= book1 + "\n" + book2 + "\n" + book3;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choice = prompt("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책 번호를 입력하세요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...\n" + 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book_list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, "1");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if (choice == "1")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title = book1;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else if (choice == "2")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title = book2;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else if (choice == "3")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title = book3;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else {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alert("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리스트에 없는 책을 선택하셨습니다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.");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title = "";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}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("&lt;td&gt;" + title + "&lt;/td&gt;");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if-else </a:t>
            </a:r>
            <a:r>
              <a:rPr lang="ko-KR" altLang="en-US" dirty="0" smtClean="0"/>
              <a:t>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30</a:t>
            </a:fld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313645"/>
            <a:ext cx="3271112" cy="2062674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275" y="2450400"/>
            <a:ext cx="3859306" cy="2282794"/>
          </a:xfrm>
          <a:prstGeom prst="rect">
            <a:avLst/>
          </a:prstGeom>
        </p:spPr>
      </p:pic>
      <p:grpSp>
        <p:nvGrpSpPr>
          <p:cNvPr id="20" name="그룹 19"/>
          <p:cNvGrpSpPr/>
          <p:nvPr/>
        </p:nvGrpSpPr>
        <p:grpSpPr>
          <a:xfrm>
            <a:off x="1959083" y="4005065"/>
            <a:ext cx="6588121" cy="2547908"/>
            <a:chOff x="-1" y="-978822"/>
            <a:chExt cx="6588184" cy="2547908"/>
          </a:xfrm>
        </p:grpSpPr>
        <p:grpSp>
          <p:nvGrpSpPr>
            <p:cNvPr id="21" name="그룹 20"/>
            <p:cNvGrpSpPr/>
            <p:nvPr/>
          </p:nvGrpSpPr>
          <p:grpSpPr>
            <a:xfrm>
              <a:off x="3697419" y="-978822"/>
              <a:ext cx="2890764" cy="432048"/>
              <a:chOff x="2020616" y="-1248239"/>
              <a:chExt cx="1962983" cy="432977"/>
            </a:xfrm>
          </p:grpSpPr>
          <p:sp>
            <p:nvSpPr>
              <p:cNvPr id="23" name="모서리가 둥근 직사각형 22"/>
              <p:cNvSpPr/>
              <p:nvPr/>
            </p:nvSpPr>
            <p:spPr>
              <a:xfrm>
                <a:off x="2433057" y="-1248239"/>
                <a:ext cx="1550542" cy="326685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36000" tIns="0" rIns="36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latinLnBrk="1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400" kern="100" spc="-50" dirty="0"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2</a:t>
                </a:r>
                <a:r>
                  <a:rPr lang="ko-KR" sz="1400" kern="100" spc="-50" dirty="0"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를 입력한 경우 실행 결과</a:t>
                </a:r>
                <a:endParaRPr lang="ko-KR" sz="1400" kern="10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4" name="직선 화살표 연결선 23"/>
              <p:cNvCxnSpPr>
                <a:stCxn id="23" idx="1"/>
              </p:cNvCxnSpPr>
              <p:nvPr/>
            </p:nvCxnSpPr>
            <p:spPr>
              <a:xfrm flipH="1">
                <a:off x="2020616" y="-1084896"/>
                <a:ext cx="412441" cy="26963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" y="-762798"/>
              <a:ext cx="3697419" cy="2331884"/>
            </a:xfrm>
            <a:prstGeom prst="rect">
              <a:avLst/>
            </a:prstGeom>
          </p:spPr>
        </p:pic>
      </p:grpSp>
      <p:grpSp>
        <p:nvGrpSpPr>
          <p:cNvPr id="14" name="그룹 13"/>
          <p:cNvGrpSpPr/>
          <p:nvPr/>
        </p:nvGrpSpPr>
        <p:grpSpPr>
          <a:xfrm>
            <a:off x="3317948" y="2399850"/>
            <a:ext cx="1704212" cy="490050"/>
            <a:chOff x="1598321" y="-913418"/>
            <a:chExt cx="1270913" cy="526319"/>
          </a:xfrm>
        </p:grpSpPr>
        <p:cxnSp>
          <p:nvCxnSpPr>
            <p:cNvPr id="17" name="직선 화살표 연결선 16"/>
            <p:cNvCxnSpPr>
              <a:stCxn id="16" idx="1"/>
            </p:cNvCxnSpPr>
            <p:nvPr/>
          </p:nvCxnSpPr>
          <p:spPr>
            <a:xfrm flipH="1">
              <a:off x="1598321" y="-681992"/>
              <a:ext cx="137371" cy="29489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sp>
          <p:nvSpPr>
            <p:cNvPr id="16" name="모서리가 둥근 직사각형 15"/>
            <p:cNvSpPr/>
            <p:nvPr/>
          </p:nvSpPr>
          <p:spPr>
            <a:xfrm>
              <a:off x="1735691" y="-913418"/>
              <a:ext cx="1133543" cy="462850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36000" tIns="0" rIns="36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latinLnBrk="0">
                <a:lnSpc>
                  <a:spcPct val="160000"/>
                </a:lnSpc>
                <a:spcAft>
                  <a:spcPts val="0"/>
                </a:spcAft>
              </a:pP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실행 첫 화면</a:t>
              </a:r>
              <a:endParaRPr lang="ko-KR" kern="100" dirty="0">
                <a:solidFill>
                  <a:srgbClr val="000000"/>
                </a:solidFill>
                <a:effectLst/>
                <a:latin typeface="한컴바탕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683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switch </a:t>
            </a:r>
            <a:r>
              <a:rPr lang="ko-KR" altLang="en-US" smtClean="0"/>
              <a:t>문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457200" y="1600200"/>
            <a:ext cx="4258816" cy="4525963"/>
          </a:xfrm>
        </p:spPr>
        <p:txBody>
          <a:bodyPr/>
          <a:lstStyle/>
          <a:p>
            <a:r>
              <a:rPr lang="en-US" altLang="ko-KR" dirty="0" smtClean="0"/>
              <a:t>expression</a:t>
            </a:r>
            <a:r>
              <a:rPr lang="ko-KR" altLang="ko-KR" dirty="0"/>
              <a:t>의 값과 각 </a:t>
            </a:r>
            <a:r>
              <a:rPr lang="en-US" altLang="ko-KR" dirty="0"/>
              <a:t>case</a:t>
            </a:r>
            <a:r>
              <a:rPr lang="ko-KR" altLang="ko-KR" dirty="0"/>
              <a:t>의 값을 비교하여 </a:t>
            </a:r>
            <a:r>
              <a:rPr lang="ko-KR" altLang="ko-KR" dirty="0" smtClean="0"/>
              <a:t>일치하는</a:t>
            </a:r>
            <a:r>
              <a:rPr lang="en-US" altLang="ko-KR" dirty="0" smtClean="0"/>
              <a:t> </a:t>
            </a:r>
            <a:r>
              <a:rPr lang="en-US" altLang="ko-KR" dirty="0"/>
              <a:t>case</a:t>
            </a:r>
            <a:r>
              <a:rPr lang="ko-KR" altLang="ko-KR" dirty="0"/>
              <a:t>에 적힌 문장을 </a:t>
            </a:r>
            <a:r>
              <a:rPr lang="ko-KR" altLang="ko-KR" dirty="0" smtClean="0"/>
              <a:t>실행</a:t>
            </a:r>
            <a:endParaRPr lang="en-US" altLang="ko-KR" dirty="0" smtClean="0"/>
          </a:p>
          <a:p>
            <a:r>
              <a:rPr lang="en-US" altLang="ko-KR" dirty="0" smtClean="0"/>
              <a:t>expression</a:t>
            </a:r>
            <a:r>
              <a:rPr lang="ko-KR" altLang="ko-KR" dirty="0"/>
              <a:t>에 정수형 이외의 타입도 사용할 수 </a:t>
            </a:r>
            <a:r>
              <a:rPr lang="ko-KR" altLang="ko-KR" dirty="0" smtClean="0"/>
              <a:t>있다</a:t>
            </a:r>
            <a:endParaRPr lang="en-US" altLang="ko-KR" dirty="0" smtClean="0"/>
          </a:p>
          <a:p>
            <a:pPr lvl="1"/>
            <a:r>
              <a:rPr lang="ko-KR" altLang="ko-KR" dirty="0" smtClean="0"/>
              <a:t>문자열 </a:t>
            </a:r>
            <a:r>
              <a:rPr lang="ko-KR" altLang="ko-KR" dirty="0"/>
              <a:t>형식의 </a:t>
            </a:r>
            <a:r>
              <a:rPr lang="ko-KR" altLang="ko-KR" dirty="0" smtClean="0"/>
              <a:t>값</a:t>
            </a:r>
            <a:r>
              <a:rPr lang="ko-KR" altLang="en-US" dirty="0" smtClean="0"/>
              <a:t>도 사용 가능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31</a:t>
            </a:fld>
            <a:endParaRPr lang="ko-KR" altLang="en-US"/>
          </a:p>
        </p:txBody>
      </p:sp>
      <p:sp>
        <p:nvSpPr>
          <p:cNvPr id="8" name="Text Box 66"/>
          <p:cNvSpPr txBox="1">
            <a:spLocks noChangeArrowheads="1"/>
          </p:cNvSpPr>
          <p:nvPr/>
        </p:nvSpPr>
        <p:spPr bwMode="auto">
          <a:xfrm>
            <a:off x="4692427" y="2405921"/>
            <a:ext cx="4272061" cy="3831391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vert="horz" wrap="square" lIns="91440" tIns="45720" rIns="91440" bIns="45720" anchor="ctr" anchorCtr="0" upright="1">
            <a:noAutofit/>
          </a:bodyPr>
          <a:lstStyle/>
          <a:p>
            <a:pPr indent="57150">
              <a:lnSpc>
                <a:spcPct val="115000"/>
              </a:lnSpc>
            </a:pPr>
            <a:r>
              <a:rPr lang="en-US" sz="1400" b="1" kern="100" dirty="0">
                <a:ea typeface="맑은 고딕"/>
                <a:cs typeface="Times New Roman"/>
              </a:rPr>
              <a:t>switch (expression) {</a:t>
            </a:r>
          </a:p>
          <a:p>
            <a:pPr indent="57150">
              <a:lnSpc>
                <a:spcPct val="115000"/>
              </a:lnSpc>
            </a:pPr>
            <a:r>
              <a:rPr lang="en-US" sz="1400" b="1" kern="100" dirty="0">
                <a:ea typeface="맑은 고딕"/>
                <a:cs typeface="Times New Roman"/>
              </a:rPr>
              <a:t>case value_1:</a:t>
            </a:r>
          </a:p>
          <a:p>
            <a:pPr indent="57150">
              <a:lnSpc>
                <a:spcPct val="115000"/>
              </a:lnSpc>
            </a:pPr>
            <a:r>
              <a:rPr lang="en-US" sz="1400" b="1" kern="100" dirty="0">
                <a:ea typeface="맑은 고딕"/>
                <a:cs typeface="Times New Roman"/>
              </a:rPr>
              <a:t>  // expression</a:t>
            </a:r>
            <a:r>
              <a:rPr lang="ko-KR" altLang="en-US" sz="1400" b="1" kern="100" dirty="0">
                <a:ea typeface="맑은 고딕"/>
                <a:cs typeface="Times New Roman"/>
              </a:rPr>
              <a:t>값이 </a:t>
            </a:r>
            <a:r>
              <a:rPr lang="en-US" sz="1400" b="1" kern="100" dirty="0">
                <a:ea typeface="맑은 고딕"/>
                <a:cs typeface="Times New Roman"/>
              </a:rPr>
              <a:t>value_1</a:t>
            </a:r>
            <a:r>
              <a:rPr lang="ko-KR" altLang="en-US" sz="1400" b="1" kern="100" dirty="0">
                <a:ea typeface="맑은 고딕"/>
                <a:cs typeface="Times New Roman"/>
              </a:rPr>
              <a:t>일 때 실행될 문장</a:t>
            </a:r>
          </a:p>
          <a:p>
            <a:pPr indent="57150">
              <a:lnSpc>
                <a:spcPct val="115000"/>
              </a:lnSpc>
            </a:pPr>
            <a:r>
              <a:rPr lang="ko-KR" altLang="en-US" sz="1400" b="1" kern="100" dirty="0">
                <a:ea typeface="맑은 고딕"/>
                <a:cs typeface="Times New Roman"/>
              </a:rPr>
              <a:t>  </a:t>
            </a:r>
            <a:r>
              <a:rPr lang="en-US" sz="1400" b="1" kern="100" dirty="0">
                <a:ea typeface="맑은 고딕"/>
                <a:cs typeface="Times New Roman"/>
              </a:rPr>
              <a:t>break;</a:t>
            </a:r>
          </a:p>
          <a:p>
            <a:pPr indent="57150">
              <a:lnSpc>
                <a:spcPct val="115000"/>
              </a:lnSpc>
            </a:pPr>
            <a:r>
              <a:rPr lang="en-US" sz="1400" b="1" kern="100" dirty="0">
                <a:ea typeface="맑은 고딕"/>
                <a:cs typeface="Times New Roman"/>
              </a:rPr>
              <a:t>case value_2:</a:t>
            </a:r>
          </a:p>
          <a:p>
            <a:pPr indent="57150">
              <a:lnSpc>
                <a:spcPct val="115000"/>
              </a:lnSpc>
            </a:pPr>
            <a:r>
              <a:rPr lang="en-US" sz="1400" b="1" kern="100" dirty="0">
                <a:ea typeface="맑은 고딕"/>
                <a:cs typeface="Times New Roman"/>
              </a:rPr>
              <a:t>  // expression</a:t>
            </a:r>
            <a:r>
              <a:rPr lang="ko-KR" altLang="en-US" sz="1400" b="1" kern="100" dirty="0">
                <a:ea typeface="맑은 고딕"/>
                <a:cs typeface="Times New Roman"/>
              </a:rPr>
              <a:t>값이 </a:t>
            </a:r>
            <a:r>
              <a:rPr lang="en-US" sz="1400" b="1" kern="100" dirty="0">
                <a:ea typeface="맑은 고딕"/>
                <a:cs typeface="Times New Roman"/>
              </a:rPr>
              <a:t>value_2</a:t>
            </a:r>
            <a:r>
              <a:rPr lang="ko-KR" altLang="en-US" sz="1400" b="1" kern="100" dirty="0">
                <a:ea typeface="맑은 고딕"/>
                <a:cs typeface="Times New Roman"/>
              </a:rPr>
              <a:t>일 때 실행될 문장</a:t>
            </a:r>
          </a:p>
          <a:p>
            <a:pPr indent="57150">
              <a:lnSpc>
                <a:spcPct val="115000"/>
              </a:lnSpc>
            </a:pPr>
            <a:r>
              <a:rPr lang="ko-KR" altLang="en-US" sz="1400" b="1" kern="100" dirty="0">
                <a:ea typeface="맑은 고딕"/>
                <a:cs typeface="Times New Roman"/>
              </a:rPr>
              <a:t>  </a:t>
            </a:r>
            <a:r>
              <a:rPr lang="en-US" sz="1400" b="1" kern="100" dirty="0">
                <a:ea typeface="맑은 고딕"/>
                <a:cs typeface="Times New Roman"/>
              </a:rPr>
              <a:t>break;</a:t>
            </a:r>
          </a:p>
          <a:p>
            <a:pPr indent="57150">
              <a:lnSpc>
                <a:spcPct val="115000"/>
              </a:lnSpc>
            </a:pPr>
            <a:r>
              <a:rPr lang="en-US" sz="1400" b="1" kern="100" dirty="0">
                <a:ea typeface="맑은 고딕"/>
                <a:cs typeface="Times New Roman"/>
              </a:rPr>
              <a:t>case value_3:</a:t>
            </a:r>
          </a:p>
          <a:p>
            <a:pPr indent="57150">
              <a:lnSpc>
                <a:spcPct val="115000"/>
              </a:lnSpc>
            </a:pPr>
            <a:r>
              <a:rPr lang="en-US" sz="1400" b="1" kern="100" dirty="0">
                <a:ea typeface="맑은 고딕"/>
                <a:cs typeface="Times New Roman"/>
              </a:rPr>
              <a:t>  // expression</a:t>
            </a:r>
            <a:r>
              <a:rPr lang="ko-KR" altLang="en-US" sz="1400" b="1" kern="100" dirty="0">
                <a:ea typeface="맑은 고딕"/>
                <a:cs typeface="Times New Roman"/>
              </a:rPr>
              <a:t>값이 </a:t>
            </a:r>
            <a:r>
              <a:rPr lang="en-US" sz="1400" b="1" kern="100" dirty="0">
                <a:ea typeface="맑은 고딕"/>
                <a:cs typeface="Times New Roman"/>
              </a:rPr>
              <a:t>value_3</a:t>
            </a:r>
            <a:r>
              <a:rPr lang="ko-KR" altLang="en-US" sz="1400" b="1" kern="100" dirty="0">
                <a:ea typeface="맑은 고딕"/>
                <a:cs typeface="Times New Roman"/>
              </a:rPr>
              <a:t>일 때 실행될 문장</a:t>
            </a:r>
          </a:p>
          <a:p>
            <a:pPr indent="57150">
              <a:lnSpc>
                <a:spcPct val="115000"/>
              </a:lnSpc>
            </a:pPr>
            <a:r>
              <a:rPr lang="ko-KR" altLang="en-US" sz="1400" b="1" kern="100" dirty="0">
                <a:ea typeface="맑은 고딕"/>
                <a:cs typeface="Times New Roman"/>
              </a:rPr>
              <a:t>  </a:t>
            </a:r>
            <a:r>
              <a:rPr lang="en-US" sz="1400" b="1" kern="100" dirty="0">
                <a:ea typeface="맑은 고딕"/>
                <a:cs typeface="Times New Roman"/>
              </a:rPr>
              <a:t>break;</a:t>
            </a:r>
          </a:p>
          <a:p>
            <a:pPr indent="57150">
              <a:lnSpc>
                <a:spcPct val="115000"/>
              </a:lnSpc>
            </a:pPr>
            <a:r>
              <a:rPr lang="en-US" sz="1400" b="1" kern="100" dirty="0">
                <a:ea typeface="맑은 고딕"/>
                <a:cs typeface="Times New Roman"/>
              </a:rPr>
              <a:t>  ...</a:t>
            </a:r>
          </a:p>
          <a:p>
            <a:pPr indent="57150">
              <a:lnSpc>
                <a:spcPct val="115000"/>
              </a:lnSpc>
            </a:pPr>
            <a:r>
              <a:rPr lang="en-US" sz="1400" b="1" kern="100" dirty="0">
                <a:ea typeface="맑은 고딕"/>
                <a:cs typeface="Times New Roman"/>
              </a:rPr>
              <a:t>default:</a:t>
            </a:r>
          </a:p>
          <a:p>
            <a:pPr indent="57150">
              <a:lnSpc>
                <a:spcPct val="115000"/>
              </a:lnSpc>
            </a:pPr>
            <a:r>
              <a:rPr lang="en-US" sz="1400" b="1" kern="100" dirty="0">
                <a:ea typeface="맑은 고딕"/>
                <a:cs typeface="Times New Roman"/>
              </a:rPr>
              <a:t>// case</a:t>
            </a:r>
            <a:r>
              <a:rPr lang="ko-KR" altLang="en-US" sz="1400" b="1" kern="100" dirty="0">
                <a:ea typeface="맑은 고딕"/>
                <a:cs typeface="Times New Roman"/>
              </a:rPr>
              <a:t>문에서 찾을 수 없을 때 실행될 문장</a:t>
            </a:r>
          </a:p>
          <a:p>
            <a:pPr indent="57150">
              <a:lnSpc>
                <a:spcPct val="115000"/>
              </a:lnSpc>
            </a:pPr>
            <a:r>
              <a:rPr lang="en-US" altLang="ko-KR" sz="1400" b="1" kern="100" dirty="0">
                <a:ea typeface="맑은 고딕"/>
                <a:cs typeface="Times New Roman"/>
              </a:rPr>
              <a:t>}</a:t>
            </a: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2710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dirty="0"/>
              <a:t>s</a:t>
            </a:r>
            <a:r>
              <a:rPr lang="en-US" altLang="ko-KR" dirty="0" smtClean="0"/>
              <a:t>witch </a:t>
            </a:r>
            <a:r>
              <a:rPr lang="ko-KR" altLang="en-US" dirty="0" smtClean="0"/>
              <a:t>문 예제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32</a:t>
            </a:fld>
            <a:endParaRPr lang="ko-KR" altLang="en-US"/>
          </a:p>
        </p:txBody>
      </p:sp>
      <p:graphicFrame>
        <p:nvGraphicFramePr>
          <p:cNvPr id="7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3188808"/>
              </p:ext>
            </p:extLst>
          </p:nvPr>
        </p:nvGraphicFramePr>
        <p:xfrm>
          <a:off x="3851920" y="300770"/>
          <a:ext cx="5184648" cy="6172200"/>
        </p:xfrm>
        <a:graphic>
          <a:graphicData uri="http://schemas.openxmlformats.org/drawingml/2006/table">
            <a:tbl>
              <a:tblPr firstRow="1" firstCol="1" bandRow="1"/>
              <a:tblGrid>
                <a:gridCol w="5184648"/>
              </a:tblGrid>
              <a:tr h="6048672">
                <a:tc>
                  <a:txBody>
                    <a:bodyPr/>
                    <a:lstStyle/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("&lt;caption&gt;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책 주문 입력 내용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&lt;/caption&gt;");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제목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book1 = "IT: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컴퓨터와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IT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기술의 이해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[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개정판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-2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판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]";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book2 = "SNS: </a:t>
                      </a:r>
                      <a:r>
                        <a:rPr lang="ko-KR" altLang="en-US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소셜미디어의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이해와 활용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book3 = "Multimedia: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멀티미디어 배움터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2.0";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	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book_list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= book1 + "\n" + book2 + "\n" + book3;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choice = prompt("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키워드를 입력하세요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...\n" +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book_list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, "");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switch (choice) {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case "IT":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book1; break;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case "SNS":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book2; break;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case "Multimedia":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book3; break;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default: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alert("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리스트에 없는 책을 선택하셨습니다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.");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"";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}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("&lt;td&gt;" + title + "&lt;/td&gt;");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8091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2078398"/>
              </p:ext>
            </p:extLst>
          </p:nvPr>
        </p:nvGraphicFramePr>
        <p:xfrm>
          <a:off x="3851920" y="300770"/>
          <a:ext cx="5184648" cy="6172200"/>
        </p:xfrm>
        <a:graphic>
          <a:graphicData uri="http://schemas.openxmlformats.org/drawingml/2006/table">
            <a:tbl>
              <a:tblPr firstRow="1" firstCol="1" bandRow="1"/>
              <a:tblGrid>
                <a:gridCol w="5184648"/>
              </a:tblGrid>
              <a:tr h="6048672">
                <a:tc>
                  <a:txBody>
                    <a:bodyPr/>
                    <a:lstStyle/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("&lt;caption&gt; 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책 주문 입력 내용 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&lt;/caption&gt;");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제목 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book1 = "IT: 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컴퓨터와 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IT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기술의 이해 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[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개정판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-2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판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]";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book2 = "SNS: </a:t>
                      </a:r>
                      <a:r>
                        <a:rPr lang="ko-KR" altLang="en-US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소셜미디어의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이해와 활용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book3 = "Multimedia: 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멀티미디어 배움터 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2.0";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	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book_list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= book1 + "\n" + book2 + "\n" + book3;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choice = prompt("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키워드를 입력하세요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...\n" + 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book_list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, "");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switch (choice) {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case "IT":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book1; break;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case "SNS":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book2; break;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case "Multimedia":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book3; break;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default: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alert("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리스트에 없는 책을 선택하셨습니다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.");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"";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}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("&lt;td&gt;" + title + "&lt;/td&gt;");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dirty="0"/>
              <a:t>s</a:t>
            </a:r>
            <a:r>
              <a:rPr lang="en-US" altLang="ko-KR" dirty="0" smtClean="0"/>
              <a:t>witch </a:t>
            </a:r>
            <a:r>
              <a:rPr lang="ko-KR" altLang="en-US" dirty="0" smtClean="0"/>
              <a:t>문 예제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33</a:t>
            </a:fld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671959" y="1669186"/>
            <a:ext cx="7354296" cy="5032384"/>
            <a:chOff x="0" y="0"/>
            <a:chExt cx="4860386" cy="3326472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2577465" cy="1624330"/>
            </a:xfrm>
            <a:prstGeom prst="rect">
              <a:avLst/>
            </a:prstGeom>
          </p:spPr>
        </p:pic>
        <p:grpSp>
          <p:nvGrpSpPr>
            <p:cNvPr id="8" name="그룹 7"/>
            <p:cNvGrpSpPr/>
            <p:nvPr/>
          </p:nvGrpSpPr>
          <p:grpSpPr>
            <a:xfrm>
              <a:off x="2567354" y="105508"/>
              <a:ext cx="1959024" cy="337527"/>
              <a:chOff x="873414" y="-1393402"/>
              <a:chExt cx="779994" cy="316640"/>
            </a:xfrm>
          </p:grpSpPr>
          <p:sp>
            <p:nvSpPr>
              <p:cNvPr id="16" name="모서리가 둥근 직사각형 15"/>
              <p:cNvSpPr/>
              <p:nvPr/>
            </p:nvSpPr>
            <p:spPr>
              <a:xfrm>
                <a:off x="1275581" y="-1347212"/>
                <a:ext cx="377827" cy="270450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36000" tIns="0" rIns="36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latinLnBrk="0">
                  <a:lnSpc>
                    <a:spcPct val="160000"/>
                  </a:lnSpc>
                  <a:spcAft>
                    <a:spcPts val="0"/>
                  </a:spcAft>
                </a:pPr>
                <a:r>
                  <a:rPr lang="ko-KR" sz="1400" kern="100" spc="-50">
                    <a:solidFill>
                      <a:srgbClr val="000000"/>
                    </a:solidFill>
                    <a:effectLst/>
                    <a:latin typeface="한컴바탕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실행 첫 화면</a:t>
                </a:r>
                <a:endParaRPr lang="ko-KR" sz="1400" kern="10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7" name="직선 화살표 연결선 16"/>
              <p:cNvCxnSpPr>
                <a:stCxn id="16" idx="1"/>
              </p:cNvCxnSpPr>
              <p:nvPr/>
            </p:nvCxnSpPr>
            <p:spPr>
              <a:xfrm flipH="1" flipV="1">
                <a:off x="873414" y="-1393402"/>
                <a:ext cx="402167" cy="18141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5157"/>
              <a:ext cx="2588260" cy="1631315"/>
            </a:xfrm>
            <a:prstGeom prst="rect">
              <a:avLst/>
            </a:prstGeom>
          </p:spPr>
        </p:pic>
        <p:grpSp>
          <p:nvGrpSpPr>
            <p:cNvPr id="10" name="그룹 9"/>
            <p:cNvGrpSpPr/>
            <p:nvPr/>
          </p:nvGrpSpPr>
          <p:grpSpPr>
            <a:xfrm>
              <a:off x="2574387" y="2848708"/>
              <a:ext cx="2285999" cy="338263"/>
              <a:chOff x="1282377" y="-1126169"/>
              <a:chExt cx="1516134" cy="220851"/>
            </a:xfrm>
          </p:grpSpPr>
          <p:sp>
            <p:nvSpPr>
              <p:cNvPr id="14" name="모서리가 둥근 직사각형 13"/>
              <p:cNvSpPr/>
              <p:nvPr/>
            </p:nvSpPr>
            <p:spPr>
              <a:xfrm>
                <a:off x="1728465" y="-1126169"/>
                <a:ext cx="1070046" cy="220851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36000" tIns="0" rIns="36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latinLnBrk="0">
                  <a:lnSpc>
                    <a:spcPct val="160000"/>
                  </a:lnSpc>
                  <a:spcAft>
                    <a:spcPts val="0"/>
                  </a:spcAft>
                </a:pPr>
                <a:r>
                  <a:rPr lang="en-US" sz="1400" kern="100" spc="-50">
                    <a:solidFill>
                      <a:srgbClr val="000000"/>
                    </a:solidFill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"IT"</a:t>
                </a:r>
                <a:r>
                  <a:rPr lang="ko-KR" sz="1400" kern="100" spc="-50">
                    <a:solidFill>
                      <a:srgbClr val="000000"/>
                    </a:solidFill>
                    <a:effectLst/>
                    <a:latin typeface="한컴바탕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를 입력한 경우 실행 결과</a:t>
                </a:r>
                <a:endParaRPr lang="ko-KR" sz="1400" kern="10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5" name="직선 화살표 연결선 14"/>
              <p:cNvCxnSpPr>
                <a:stCxn id="14" idx="1"/>
              </p:cNvCxnSpPr>
              <p:nvPr/>
            </p:nvCxnSpPr>
            <p:spPr>
              <a:xfrm flipH="1" flipV="1">
                <a:off x="1282377" y="-1107800"/>
                <a:ext cx="446036" cy="919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45324" y="703385"/>
              <a:ext cx="2640965" cy="1561465"/>
            </a:xfrm>
            <a:prstGeom prst="rect">
              <a:avLst/>
            </a:prstGeom>
          </p:spPr>
        </p:pic>
        <p:sp>
          <p:nvSpPr>
            <p:cNvPr id="12" name="원호 11"/>
            <p:cNvSpPr/>
            <p:nvPr/>
          </p:nvSpPr>
          <p:spPr>
            <a:xfrm>
              <a:off x="1934308" y="386862"/>
              <a:ext cx="1287194" cy="710418"/>
            </a:xfrm>
            <a:prstGeom prst="arc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1400"/>
            </a:p>
          </p:txBody>
        </p:sp>
        <p:sp>
          <p:nvSpPr>
            <p:cNvPr id="13" name="원호 12"/>
            <p:cNvSpPr/>
            <p:nvPr/>
          </p:nvSpPr>
          <p:spPr>
            <a:xfrm rot="16200000" flipH="1" flipV="1">
              <a:off x="2247314" y="1670539"/>
              <a:ext cx="685605" cy="1181393"/>
            </a:xfrm>
            <a:prstGeom prst="arc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1400"/>
            </a:p>
          </p:txBody>
        </p: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8427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자바스크립트 반복문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b="1" dirty="0" smtClean="0">
                <a:latin typeface="Consolas" pitchFamily="49" charset="0"/>
                <a:cs typeface="Consolas" pitchFamily="49" charset="0"/>
              </a:rPr>
              <a:t>while</a:t>
            </a:r>
            <a:r>
              <a:rPr lang="en-US" altLang="ko-KR" sz="2000" dirty="0"/>
              <a:t>, </a:t>
            </a:r>
            <a:r>
              <a:rPr lang="en-US" altLang="ko-KR" sz="2000" b="1" dirty="0">
                <a:latin typeface="Consolas" pitchFamily="49" charset="0"/>
                <a:cs typeface="Consolas" pitchFamily="49" charset="0"/>
              </a:rPr>
              <a:t>for</a:t>
            </a:r>
            <a:r>
              <a:rPr lang="en-US" altLang="ko-KR" sz="2000" dirty="0"/>
              <a:t>, </a:t>
            </a:r>
            <a:r>
              <a:rPr lang="en-US" altLang="ko-KR" sz="2000" b="1" dirty="0">
                <a:latin typeface="Consolas" pitchFamily="49" charset="0"/>
                <a:cs typeface="Consolas" pitchFamily="49" charset="0"/>
              </a:rPr>
              <a:t>do-while</a:t>
            </a:r>
            <a:r>
              <a:rPr lang="en-US" altLang="ko-KR" sz="2000" dirty="0"/>
              <a:t> </a:t>
            </a:r>
            <a:r>
              <a:rPr lang="ko-KR" altLang="ko-KR" sz="2000" dirty="0"/>
              <a:t>문을 </a:t>
            </a:r>
            <a:r>
              <a:rPr lang="ko-KR" altLang="ko-KR" sz="2000" dirty="0" smtClean="0"/>
              <a:t>제공</a:t>
            </a:r>
            <a:endParaRPr lang="ko-KR" alt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34</a:t>
            </a:fld>
            <a:endParaRPr lang="ko-KR" alt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9535241"/>
              </p:ext>
            </p:extLst>
          </p:nvPr>
        </p:nvGraphicFramePr>
        <p:xfrm>
          <a:off x="827584" y="2204865"/>
          <a:ext cx="7776864" cy="3672406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1340322"/>
                <a:gridCol w="4924374"/>
                <a:gridCol w="1512168"/>
              </a:tblGrid>
              <a:tr h="660474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자바스크립트</a:t>
                      </a:r>
                      <a:endParaRPr lang="ko-KR" sz="16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반복문</a:t>
                      </a:r>
                      <a:endParaRPr lang="ko-KR" sz="16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문법 및 사용 형식</a:t>
                      </a:r>
                      <a:endParaRPr lang="ko-KR" sz="16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비고</a:t>
                      </a:r>
                      <a:endParaRPr lang="ko-KR" sz="1600" b="1" kern="10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</a:tr>
              <a:tr h="1004656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while</a:t>
                      </a:r>
                      <a:endParaRPr lang="ko-KR" sz="1600" b="1" kern="10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while (</a:t>
                      </a:r>
                      <a:r>
                        <a:rPr lang="ko-KR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조건식</a:t>
                      </a:r>
                      <a:r>
                        <a:rPr lang="en-US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) {</a:t>
                      </a:r>
                      <a:endParaRPr lang="ko-KR" sz="1600" b="1" kern="10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indent="114300"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// </a:t>
                      </a:r>
                      <a:r>
                        <a:rPr lang="ko-KR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조건식의 값이</a:t>
                      </a:r>
                      <a:r>
                        <a:rPr lang="en-US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 true</a:t>
                      </a:r>
                      <a:r>
                        <a:rPr lang="ko-KR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일 동안 반복해서 실행될 문장</a:t>
                      </a:r>
                      <a:endParaRPr lang="ko-KR" sz="1600" b="1" kern="10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}</a:t>
                      </a:r>
                      <a:endParaRPr lang="ko-KR" sz="1600" b="1" kern="10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실행될 문장의 개수가 하나인 경우에는</a:t>
                      </a: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{ }</a:t>
                      </a: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를 생략할 수 있다</a:t>
                      </a: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.</a:t>
                      </a:r>
                      <a:endParaRPr lang="ko-KR" sz="16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</a:tr>
              <a:tr h="1004656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for</a:t>
                      </a:r>
                      <a:endParaRPr lang="ko-KR" sz="1600" b="1" kern="10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for (</a:t>
                      </a: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초기화 문장</a:t>
                      </a: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; </a:t>
                      </a: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조건식</a:t>
                      </a: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; </a:t>
                      </a: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증감문</a:t>
                      </a: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) {</a:t>
                      </a:r>
                      <a:endParaRPr lang="ko-KR" sz="16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indent="114300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// </a:t>
                      </a: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조건식의 값이</a:t>
                      </a: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true</a:t>
                      </a: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일 동안 반복해서 실행될 문장</a:t>
                      </a:r>
                      <a:endParaRPr lang="ko-KR" sz="16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}</a:t>
                      </a:r>
                      <a:endParaRPr lang="ko-KR" sz="16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002620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do-while</a:t>
                      </a:r>
                      <a:endParaRPr lang="ko-KR" sz="1600" b="1" kern="10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do {</a:t>
                      </a:r>
                      <a:endParaRPr lang="ko-KR" sz="16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indent="114300"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// </a:t>
                      </a: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조건식의 값이</a:t>
                      </a: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true</a:t>
                      </a: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일 동안 반복해서 실행될 문장</a:t>
                      </a:r>
                      <a:endParaRPr lang="ko-KR" sz="16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} while (</a:t>
                      </a: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조건식</a:t>
                      </a: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)</a:t>
                      </a:r>
                      <a:endParaRPr lang="ko-KR" sz="16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5026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while </a:t>
            </a:r>
            <a:r>
              <a:rPr lang="ko-KR" altLang="en-US" smtClean="0"/>
              <a:t>반복문 예제</a:t>
            </a:r>
            <a:endParaRPr lang="ko-KR" altLang="en-US" dirty="0"/>
          </a:p>
        </p:txBody>
      </p:sp>
      <p:sp>
        <p:nvSpPr>
          <p:cNvPr id="10" name="내용 개체 틀 9"/>
          <p:cNvSpPr>
            <a:spLocks noGrp="1"/>
          </p:cNvSpPr>
          <p:nvPr>
            <p:ph idx="1"/>
          </p:nvPr>
        </p:nvSpPr>
        <p:spPr>
          <a:xfrm>
            <a:off x="457200" y="1600200"/>
            <a:ext cx="4186808" cy="4525963"/>
          </a:xfrm>
        </p:spPr>
        <p:txBody>
          <a:bodyPr>
            <a:normAutofit/>
          </a:bodyPr>
          <a:lstStyle/>
          <a:p>
            <a:r>
              <a:rPr lang="ko-KR" altLang="en-US" sz="2000" dirty="0" smtClean="0"/>
              <a:t>피보나치 </a:t>
            </a:r>
            <a:r>
              <a:rPr lang="ko-KR" altLang="en-US" sz="2000" dirty="0"/>
              <a:t>수열 값이 </a:t>
            </a:r>
            <a:r>
              <a:rPr lang="en-US" altLang="ko-KR" sz="2000" dirty="0"/>
              <a:t>1000 </a:t>
            </a:r>
            <a:r>
              <a:rPr lang="ko-KR" altLang="en-US" sz="2000" dirty="0"/>
              <a:t>이하일 동안 반복해서 출력하는 </a:t>
            </a:r>
            <a:r>
              <a:rPr lang="ko-KR" altLang="en-US" sz="2000" dirty="0" smtClean="0"/>
              <a:t>예제</a:t>
            </a:r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35</a:t>
            </a:fld>
            <a:endParaRPr lang="ko-KR" altLang="en-US"/>
          </a:p>
        </p:txBody>
      </p:sp>
      <p:pic>
        <p:nvPicPr>
          <p:cNvPr id="11" name="그림 10"/>
          <p:cNvPicPr/>
          <p:nvPr/>
        </p:nvPicPr>
        <p:blipFill>
          <a:blip r:embed="rId2"/>
          <a:stretch>
            <a:fillRect/>
          </a:stretch>
        </p:blipFill>
        <p:spPr>
          <a:xfrm>
            <a:off x="1043608" y="4401625"/>
            <a:ext cx="5309133" cy="2136335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8470524"/>
              </p:ext>
            </p:extLst>
          </p:nvPr>
        </p:nvGraphicFramePr>
        <p:xfrm>
          <a:off x="5039616" y="460065"/>
          <a:ext cx="4104384" cy="4265079"/>
        </p:xfrm>
        <a:graphic>
          <a:graphicData uri="http://schemas.openxmlformats.org/drawingml/2006/table">
            <a:tbl>
              <a:tblPr firstRow="1" firstCol="1" bandRow="1"/>
              <a:tblGrid>
                <a:gridCol w="4104384"/>
              </a:tblGrid>
              <a:tr h="4265079">
                <a:tc>
                  <a:txBody>
                    <a:bodyPr/>
                    <a:lstStyle/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&lt;table border="1"&gt;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&lt;script type="text/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javascript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"&gt;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("&lt;td&gt; Value &lt;/td&gt;");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fib1 = 1;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fib2 = 1;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while (fib2 &lt; 1000) {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("&lt;td&gt;");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(fib2);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("&lt;/td&gt;");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tmp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= fib1 + fib2;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fib1 = fib2;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fib2 =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tmp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}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&lt;/script&gt;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&lt;/table&gt;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7517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-29223"/>
            <a:ext cx="8229600" cy="960120"/>
          </a:xfrm>
        </p:spPr>
        <p:txBody>
          <a:bodyPr/>
          <a:lstStyle/>
          <a:p>
            <a:r>
              <a:rPr lang="en-US" altLang="ko-KR" dirty="0" smtClean="0"/>
              <a:t>for </a:t>
            </a:r>
            <a:r>
              <a:rPr lang="ko-KR" altLang="en-US" dirty="0" err="1" smtClean="0"/>
              <a:t>반복문</a:t>
            </a:r>
            <a:r>
              <a:rPr lang="ko-KR" altLang="en-US" dirty="0" smtClean="0"/>
              <a:t> 예제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36</a:t>
            </a:fld>
            <a:endParaRPr lang="ko-KR" alt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3006930"/>
              </p:ext>
            </p:extLst>
          </p:nvPr>
        </p:nvGraphicFramePr>
        <p:xfrm>
          <a:off x="3419872" y="786234"/>
          <a:ext cx="5636260" cy="5998464"/>
        </p:xfrm>
        <a:graphic>
          <a:graphicData uri="http://schemas.openxmlformats.org/drawingml/2006/table">
            <a:tbl>
              <a:tblPr firstRow="1" firstCol="1" bandRow="1"/>
              <a:tblGrid>
                <a:gridCol w="5636260"/>
              </a:tblGrid>
              <a:tr h="5998464">
                <a:tc>
                  <a:txBody>
                    <a:bodyPr/>
                    <a:lstStyle/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("&lt;caption&gt;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책 주문 입력 내용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&lt;/caption&gt;");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번호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제목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book1 = "IT: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컴퓨터와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IT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기술의 이해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[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개정판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-2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판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]";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book2 = "SNS: </a:t>
                      </a:r>
                      <a:r>
                        <a:rPr lang="ko-KR" altLang="en-US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소셜미디어의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이해와 활용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book3 = "Multimedia: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멀티미디어 배움터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2.0";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n = prompt("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주문할 책 수량을 입력 하세요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.","1");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for(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i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= 0;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i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&lt;n;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i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++) {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book_list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= book1 + "\n" + book2 + "\n" + book3;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choice = prompt("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책 제목을 선택하세요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...\n" +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book_list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, "1");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if (choice == "IT")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book1;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else if (choice == "SNS")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book2;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else if (choice == "Multimedia")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book3;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else {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alert("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리스트에 없는 책을 선택하셨습니다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.");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"";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}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("&lt;td&gt;" + (i+1) + "&lt;/td&gt;");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("&lt;td&gt;" + title + "&lt;/td&gt;");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}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5512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-29223"/>
            <a:ext cx="8229600" cy="960120"/>
          </a:xfrm>
        </p:spPr>
        <p:txBody>
          <a:bodyPr/>
          <a:lstStyle/>
          <a:p>
            <a:r>
              <a:rPr lang="en-US" altLang="ko-KR" dirty="0" smtClean="0"/>
              <a:t>for </a:t>
            </a:r>
            <a:r>
              <a:rPr lang="ko-KR" altLang="en-US" dirty="0" err="1" smtClean="0"/>
              <a:t>반복문</a:t>
            </a:r>
            <a:r>
              <a:rPr lang="ko-KR" altLang="en-US" dirty="0" smtClean="0"/>
              <a:t> 예제 실행결과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37</a:t>
            </a:fld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07504" y="1052736"/>
            <a:ext cx="8907587" cy="4464496"/>
            <a:chOff x="-360054" y="-103022"/>
            <a:chExt cx="8024862" cy="4022078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1" y="0"/>
              <a:ext cx="2870200" cy="1809750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5861" y="834887"/>
              <a:ext cx="3308350" cy="1602105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4014" y="1542553"/>
              <a:ext cx="2437130" cy="1439545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336" y="2035534"/>
              <a:ext cx="2437130" cy="1439545"/>
            </a:xfrm>
            <a:prstGeom prst="rect">
              <a:avLst/>
            </a:prstGeom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05878" y="2433099"/>
              <a:ext cx="2437130" cy="1439545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12363" y="-103022"/>
              <a:ext cx="3052445" cy="1924050"/>
            </a:xfrm>
            <a:prstGeom prst="rect">
              <a:avLst/>
            </a:prstGeom>
          </p:spPr>
        </p:pic>
        <p:grpSp>
          <p:nvGrpSpPr>
            <p:cNvPr id="17" name="그룹 16"/>
            <p:cNvGrpSpPr/>
            <p:nvPr/>
          </p:nvGrpSpPr>
          <p:grpSpPr>
            <a:xfrm flipH="1">
              <a:off x="-360053" y="1653873"/>
              <a:ext cx="1401674" cy="797945"/>
              <a:chOff x="-382714" y="-656193"/>
              <a:chExt cx="2089836" cy="1162362"/>
            </a:xfrm>
          </p:grpSpPr>
          <p:sp>
            <p:nvSpPr>
              <p:cNvPr id="30" name="모서리가 둥근 직사각형 29"/>
              <p:cNvSpPr/>
              <p:nvPr/>
            </p:nvSpPr>
            <p:spPr>
              <a:xfrm>
                <a:off x="-31778" y="100172"/>
                <a:ext cx="1738900" cy="405997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36000" tIns="0" rIns="36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latinLnBrk="1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400" kern="100" spc="-50" dirty="0"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3 </a:t>
                </a:r>
                <a:r>
                  <a:rPr lang="ko-KR" sz="1400" kern="100" spc="-50" dirty="0"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입력</a:t>
                </a:r>
                <a:endParaRPr lang="ko-KR" kern="10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31" name="직선 화살표 연결선 30"/>
              <p:cNvCxnSpPr>
                <a:stCxn id="30" idx="1"/>
              </p:cNvCxnSpPr>
              <p:nvPr/>
            </p:nvCxnSpPr>
            <p:spPr>
              <a:xfrm flipH="1" flipV="1">
                <a:off x="-382714" y="-656193"/>
                <a:ext cx="350936" cy="9593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grpSp>
          <p:nvGrpSpPr>
            <p:cNvPr id="18" name="그룹 17"/>
            <p:cNvGrpSpPr/>
            <p:nvPr/>
          </p:nvGrpSpPr>
          <p:grpSpPr>
            <a:xfrm flipH="1">
              <a:off x="-288042" y="2385394"/>
              <a:ext cx="1743132" cy="710413"/>
              <a:chOff x="-335524" y="-737505"/>
              <a:chExt cx="2599211" cy="1035186"/>
            </a:xfrm>
          </p:grpSpPr>
          <p:sp>
            <p:nvSpPr>
              <p:cNvPr id="28" name="모서리가 둥근 직사각형 27"/>
              <p:cNvSpPr/>
              <p:nvPr/>
            </p:nvSpPr>
            <p:spPr>
              <a:xfrm>
                <a:off x="632105" y="-172614"/>
                <a:ext cx="1631582" cy="470295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36000" tIns="0" rIns="36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latinLnBrk="1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400" kern="100" spc="-50"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IT </a:t>
                </a:r>
                <a:r>
                  <a:rPr lang="ko-KR" sz="1400" kern="100" spc="-50"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입력</a:t>
                </a:r>
                <a:endParaRPr lang="ko-KR" kern="10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9" name="직선 화살표 연결선 28"/>
              <p:cNvCxnSpPr>
                <a:stCxn id="28" idx="1"/>
              </p:cNvCxnSpPr>
              <p:nvPr/>
            </p:nvCxnSpPr>
            <p:spPr>
              <a:xfrm flipH="1" flipV="1">
                <a:off x="-335524" y="-737505"/>
                <a:ext cx="967629" cy="80003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grpSp>
          <p:nvGrpSpPr>
            <p:cNvPr id="19" name="그룹 18"/>
            <p:cNvGrpSpPr/>
            <p:nvPr/>
          </p:nvGrpSpPr>
          <p:grpSpPr>
            <a:xfrm>
              <a:off x="-360054" y="2862472"/>
              <a:ext cx="2260417" cy="799891"/>
              <a:chOff x="-5367391" y="1650499"/>
              <a:chExt cx="3372082" cy="1165195"/>
            </a:xfrm>
          </p:grpSpPr>
          <p:sp>
            <p:nvSpPr>
              <p:cNvPr id="26" name="모서리가 둥근 직사각형 25"/>
              <p:cNvSpPr/>
              <p:nvPr/>
            </p:nvSpPr>
            <p:spPr>
              <a:xfrm flipH="1">
                <a:off x="-5367391" y="2323954"/>
                <a:ext cx="1795768" cy="491740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36000" tIns="0" rIns="36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latinLnBrk="1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400" kern="100" spc="-50" dirty="0"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Multimedia </a:t>
                </a:r>
                <a:r>
                  <a:rPr lang="ko-KR" sz="1400" kern="100" spc="-50" dirty="0"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입력</a:t>
                </a:r>
                <a:endParaRPr lang="ko-KR" kern="10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7" name="직선 화살표 연결선 26"/>
              <p:cNvCxnSpPr>
                <a:stCxn id="26" idx="1"/>
              </p:cNvCxnSpPr>
              <p:nvPr/>
            </p:nvCxnSpPr>
            <p:spPr>
              <a:xfrm flipV="1">
                <a:off x="-3571623" y="1650499"/>
                <a:ext cx="1576314" cy="91932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grpSp>
          <p:nvGrpSpPr>
            <p:cNvPr id="20" name="그룹 19"/>
            <p:cNvGrpSpPr/>
            <p:nvPr/>
          </p:nvGrpSpPr>
          <p:grpSpPr>
            <a:xfrm>
              <a:off x="1041620" y="3299792"/>
              <a:ext cx="1440491" cy="619264"/>
              <a:chOff x="-3896897" y="1787739"/>
              <a:chExt cx="2147887" cy="902079"/>
            </a:xfrm>
          </p:grpSpPr>
          <p:sp>
            <p:nvSpPr>
              <p:cNvPr id="24" name="모서리가 둥근 직사각형 23"/>
              <p:cNvSpPr/>
              <p:nvPr/>
            </p:nvSpPr>
            <p:spPr>
              <a:xfrm flipH="1">
                <a:off x="-3896897" y="2274208"/>
                <a:ext cx="1451057" cy="415610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36000" tIns="0" rIns="36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latinLnBrk="1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400" kern="100" spc="-50"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SNS </a:t>
                </a:r>
                <a:r>
                  <a:rPr lang="ko-KR" sz="1400" kern="100" spc="-50"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입력</a:t>
                </a:r>
                <a:endParaRPr lang="ko-KR" kern="10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5" name="직선 화살표 연결선 24"/>
              <p:cNvCxnSpPr>
                <a:stCxn id="24" idx="1"/>
              </p:cNvCxnSpPr>
              <p:nvPr/>
            </p:nvCxnSpPr>
            <p:spPr>
              <a:xfrm flipV="1">
                <a:off x="-2445840" y="1787739"/>
                <a:ext cx="696830" cy="69427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grpSp>
          <p:nvGrpSpPr>
            <p:cNvPr id="21" name="그룹 20"/>
            <p:cNvGrpSpPr/>
            <p:nvPr/>
          </p:nvGrpSpPr>
          <p:grpSpPr>
            <a:xfrm>
              <a:off x="5148523" y="1809752"/>
              <a:ext cx="2242002" cy="939374"/>
              <a:chOff x="3033520" y="-4414115"/>
              <a:chExt cx="3342062" cy="1368382"/>
            </a:xfrm>
          </p:grpSpPr>
          <p:sp>
            <p:nvSpPr>
              <p:cNvPr id="22" name="모서리가 둥근 직사각형 21"/>
              <p:cNvSpPr/>
              <p:nvPr/>
            </p:nvSpPr>
            <p:spPr>
              <a:xfrm>
                <a:off x="4298931" y="-3506085"/>
                <a:ext cx="2076651" cy="460352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36000" tIns="0" rIns="36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latinLnBrk="1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ko-KR" sz="1400" kern="100" spc="-50" dirty="0"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최종 실행 결과</a:t>
                </a:r>
                <a:endParaRPr lang="ko-KR" kern="10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3" name="직선 화살표 연결선 22"/>
              <p:cNvCxnSpPr>
                <a:stCxn id="22" idx="1"/>
              </p:cNvCxnSpPr>
              <p:nvPr/>
            </p:nvCxnSpPr>
            <p:spPr>
              <a:xfrm flipH="1" flipV="1">
                <a:off x="3033520" y="-4414115"/>
                <a:ext cx="1265411" cy="113820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3267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do-while </a:t>
            </a:r>
            <a:r>
              <a:rPr lang="ko-KR" altLang="en-US" smtClean="0"/>
              <a:t>반복문 예제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38</a:t>
            </a:fld>
            <a:endParaRPr lang="ko-KR" altLang="en-US"/>
          </a:p>
        </p:txBody>
      </p:sp>
      <p:pic>
        <p:nvPicPr>
          <p:cNvPr id="8" name="그림 7"/>
          <p:cNvPicPr/>
          <p:nvPr/>
        </p:nvPicPr>
        <p:blipFill>
          <a:blip r:embed="rId2"/>
          <a:stretch>
            <a:fillRect/>
          </a:stretch>
        </p:blipFill>
        <p:spPr>
          <a:xfrm>
            <a:off x="611560" y="4573531"/>
            <a:ext cx="5478418" cy="2204121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301074"/>
              </p:ext>
            </p:extLst>
          </p:nvPr>
        </p:nvGraphicFramePr>
        <p:xfrm>
          <a:off x="4860032" y="1412776"/>
          <a:ext cx="4156828" cy="4392488"/>
        </p:xfrm>
        <a:graphic>
          <a:graphicData uri="http://schemas.openxmlformats.org/drawingml/2006/table">
            <a:tbl>
              <a:tblPr firstRow="1" firstCol="1" bandRow="1"/>
              <a:tblGrid>
                <a:gridCol w="4156828"/>
              </a:tblGrid>
              <a:tr h="4392488">
                <a:tc>
                  <a:txBody>
                    <a:bodyPr/>
                    <a:lstStyle/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&lt;table border="1"&gt;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&lt;script type="text/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javascript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"&gt;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("&lt;td&gt; Value &lt;/td&gt;");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fib1 = 1;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fib2 = 1;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do {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("&lt;td&gt;");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(fib2);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("&lt;/td&gt;");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tmp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= fib1 + fib2;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fib1 = fib2;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fib2 =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tmp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} while(fib2 &lt; 1000)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&lt;/script&gt;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&lt;/table&gt;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6084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atinLnBrk="0"/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8.4 </a:t>
            </a:r>
            <a:r>
              <a:rPr lang="ko-KR" altLang="en-US" dirty="0" smtClean="0"/>
              <a:t>자바스크립트 함수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088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자바스크립트 개요</a:t>
            </a:r>
            <a:endParaRPr lang="ko-KR" alt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smtClean="0"/>
              <a:t>개요 및 특징</a:t>
            </a:r>
            <a:endParaRPr lang="en-US" altLang="ko-KR" dirty="0" smtClean="0"/>
          </a:p>
          <a:p>
            <a:pPr lvl="1"/>
            <a:r>
              <a:rPr lang="ko-KR" altLang="ko-KR" dirty="0" smtClean="0"/>
              <a:t>동적인 </a:t>
            </a:r>
            <a:r>
              <a:rPr lang="ko-KR" altLang="ko-KR" dirty="0"/>
              <a:t>웹 문서 제작과 웹 응용프로그램 개발을 위한 사용자 인터페이스 개발을 </a:t>
            </a:r>
            <a:r>
              <a:rPr lang="ko-KR" altLang="ko-KR" dirty="0" smtClean="0"/>
              <a:t>위해서</a:t>
            </a:r>
            <a:r>
              <a:rPr lang="en-US" altLang="ko-KR" dirty="0" smtClean="0"/>
              <a:t> </a:t>
            </a:r>
            <a:r>
              <a:rPr lang="ko-KR" altLang="en-US" dirty="0" smtClean="0"/>
              <a:t>필수적으로 사용됨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자바 애플릿</a:t>
            </a:r>
            <a:r>
              <a:rPr lang="en-US" altLang="ko-KR" dirty="0" smtClean="0"/>
              <a:t>, CGI </a:t>
            </a:r>
            <a:r>
              <a:rPr lang="ko-KR" altLang="en-US" dirty="0" smtClean="0"/>
              <a:t>스크립트 대체 가능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C/C++</a:t>
            </a:r>
            <a:r>
              <a:rPr lang="ko-KR" altLang="en-US" dirty="0" smtClean="0"/>
              <a:t>이</a:t>
            </a:r>
            <a:r>
              <a:rPr lang="ko-KR" altLang="ko-KR" dirty="0" smtClean="0"/>
              <a:t>나 </a:t>
            </a:r>
            <a:r>
              <a:rPr lang="ko-KR" altLang="ko-KR" dirty="0"/>
              <a:t>자바 </a:t>
            </a:r>
            <a:r>
              <a:rPr lang="ko-KR" altLang="ko-KR" dirty="0" smtClean="0"/>
              <a:t>언어</a:t>
            </a:r>
            <a:r>
              <a:rPr lang="en-US" altLang="ko-KR" dirty="0" smtClean="0"/>
              <a:t> </a:t>
            </a:r>
            <a:r>
              <a:rPr lang="ko-KR" altLang="en-US" dirty="0" smtClean="0"/>
              <a:t>등</a:t>
            </a:r>
            <a:r>
              <a:rPr lang="ko-KR" altLang="ko-KR" dirty="0" smtClean="0"/>
              <a:t>에 비해서 </a:t>
            </a:r>
            <a:r>
              <a:rPr lang="ko-KR" altLang="ko-KR" dirty="0"/>
              <a:t>작성 및 </a:t>
            </a:r>
            <a:r>
              <a:rPr lang="ko-KR" altLang="ko-KR" dirty="0" smtClean="0"/>
              <a:t>실행이 </a:t>
            </a:r>
            <a:r>
              <a:rPr lang="ko-KR" altLang="ko-KR" dirty="0"/>
              <a:t>매우 </a:t>
            </a:r>
            <a:r>
              <a:rPr lang="ko-KR" altLang="ko-KR" dirty="0" smtClean="0"/>
              <a:t>간편</a:t>
            </a:r>
            <a:r>
              <a:rPr lang="ko-KR" altLang="en-US" dirty="0" smtClean="0"/>
              <a:t>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인터프리터 </a:t>
            </a:r>
            <a:r>
              <a:rPr lang="en-US" altLang="ko-KR" dirty="0" smtClean="0"/>
              <a:t>(interpreter) </a:t>
            </a:r>
            <a:r>
              <a:rPr lang="ko-KR" altLang="en-US" dirty="0" smtClean="0"/>
              <a:t>방식</a:t>
            </a:r>
            <a:endParaRPr lang="en-US" altLang="ko-KR" dirty="0" smtClean="0"/>
          </a:p>
          <a:p>
            <a:r>
              <a:rPr lang="ko-KR" altLang="en-US" dirty="0" smtClean="0"/>
              <a:t>자바스크립트</a:t>
            </a:r>
            <a:r>
              <a:rPr lang="en-US" altLang="ko-KR" dirty="0" smtClean="0"/>
              <a:t> </a:t>
            </a:r>
            <a:r>
              <a:rPr lang="ko-KR" altLang="en-US" dirty="0" smtClean="0"/>
              <a:t>연혁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라이브스크립트라는 이름으로 넷스케이프사에서 개발 시작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1995</a:t>
            </a:r>
            <a:r>
              <a:rPr lang="ko-KR" altLang="en-US" dirty="0" smtClean="0"/>
              <a:t>년에 썬 </a:t>
            </a:r>
            <a:r>
              <a:rPr lang="en-US" altLang="ko-KR" dirty="0" smtClean="0"/>
              <a:t>(Sun, </a:t>
            </a:r>
            <a:r>
              <a:rPr lang="ko-KR" altLang="en-US" dirty="0" smtClean="0"/>
              <a:t>현재 오라클</a:t>
            </a:r>
            <a:r>
              <a:rPr lang="en-US" altLang="ko-KR" dirty="0" smtClean="0"/>
              <a:t>)</a:t>
            </a:r>
            <a:r>
              <a:rPr lang="ko-KR" altLang="en-US" dirty="0" smtClean="0"/>
              <a:t>사와의 공동 개발로 자바스크립트 </a:t>
            </a:r>
            <a:r>
              <a:rPr lang="en-US" altLang="ko-KR" dirty="0" smtClean="0"/>
              <a:t>(JavaScript)</a:t>
            </a:r>
            <a:r>
              <a:rPr lang="ko-KR" altLang="en-US" dirty="0" smtClean="0"/>
              <a:t>라는 이름을 가지게 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현재는 </a:t>
            </a:r>
            <a:r>
              <a:rPr lang="en-US" altLang="ko-KR" dirty="0" smtClean="0"/>
              <a:t>ECMA(European </a:t>
            </a:r>
            <a:r>
              <a:rPr lang="en-US" altLang="ko-KR" dirty="0"/>
              <a:t>Computer Manufacturers Association)</a:t>
            </a:r>
            <a:r>
              <a:rPr lang="ko-KR" altLang="ko-KR" dirty="0"/>
              <a:t>에서</a:t>
            </a:r>
            <a:r>
              <a:rPr lang="en-US" altLang="ko-KR" dirty="0"/>
              <a:t> ECMA-262 </a:t>
            </a:r>
            <a:r>
              <a:rPr lang="ko-KR" altLang="ko-KR" dirty="0"/>
              <a:t>혹은</a:t>
            </a:r>
            <a:r>
              <a:rPr lang="en-US" altLang="ko-KR" dirty="0"/>
              <a:t> ISO 16262</a:t>
            </a:r>
            <a:r>
              <a:rPr lang="ko-KR" altLang="ko-KR" dirty="0"/>
              <a:t>로 </a:t>
            </a:r>
            <a:r>
              <a:rPr lang="ko-KR" altLang="ko-KR" dirty="0" smtClean="0"/>
              <a:t>표준</a:t>
            </a:r>
            <a:r>
              <a:rPr lang="en-US" altLang="ko-KR" dirty="0" smtClean="0"/>
              <a:t> </a:t>
            </a:r>
            <a:r>
              <a:rPr lang="ko-KR" altLang="ko-KR" dirty="0" smtClean="0"/>
              <a:t>제정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따라서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ECMAScript</a:t>
            </a:r>
            <a:r>
              <a:rPr lang="ko-KR" altLang="ko-KR" dirty="0" smtClean="0"/>
              <a:t>라고</a:t>
            </a:r>
            <a:r>
              <a:rPr lang="ko-KR" altLang="en-US" dirty="0" smtClean="0"/>
              <a:t>도 불리움</a:t>
            </a:r>
            <a:endParaRPr lang="ko-KR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2279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자바스크립트 내장 함수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내장 함수와 사용자 정의 함수로 나뉜다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자바스크립트 내장함수</a:t>
            </a:r>
            <a:endParaRPr lang="en-US" altLang="ko-KR" dirty="0" smtClean="0"/>
          </a:p>
          <a:p>
            <a:pPr lvl="1"/>
            <a:r>
              <a:rPr lang="en-US" altLang="ko-KR" b="1" dirty="0" err="1" smtClean="0">
                <a:latin typeface="Consolas" pitchFamily="49" charset="0"/>
                <a:cs typeface="Consolas" pitchFamily="49" charset="0"/>
              </a:rPr>
              <a:t>eval</a:t>
            </a:r>
            <a:r>
              <a:rPr lang="en-US" altLang="ko-KR" b="1" dirty="0" smtClean="0">
                <a:latin typeface="Consolas" pitchFamily="49" charset="0"/>
                <a:cs typeface="Consolas" pitchFamily="49" charset="0"/>
              </a:rPr>
              <a:t>()</a:t>
            </a:r>
          </a:p>
          <a:p>
            <a:pPr lvl="2"/>
            <a:r>
              <a:rPr lang="ko-KR" altLang="en-US" dirty="0" smtClean="0">
                <a:latin typeface="Consolas" pitchFamily="49" charset="0"/>
                <a:cs typeface="Consolas" pitchFamily="49" charset="0"/>
              </a:rPr>
              <a:t>문자열 입력을 계산하여 결과를 반환하는 함수</a:t>
            </a:r>
            <a:endParaRPr lang="en-US" altLang="ko-KR" dirty="0" smtClean="0">
              <a:latin typeface="Consolas" pitchFamily="49" charset="0"/>
              <a:cs typeface="Consolas" pitchFamily="49" charset="0"/>
            </a:endParaRPr>
          </a:p>
          <a:p>
            <a:pPr lvl="1"/>
            <a:r>
              <a:rPr lang="en-US" altLang="ko-KR" b="1" dirty="0" err="1" smtClean="0">
                <a:latin typeface="Consolas" pitchFamily="49" charset="0"/>
                <a:cs typeface="Consolas" pitchFamily="49" charset="0"/>
              </a:rPr>
              <a:t>parseInt</a:t>
            </a:r>
            <a:r>
              <a:rPr lang="en-US" altLang="ko-KR" b="1" dirty="0">
                <a:latin typeface="Consolas" pitchFamily="49" charset="0"/>
                <a:cs typeface="Consolas" pitchFamily="49" charset="0"/>
              </a:rPr>
              <a:t>()</a:t>
            </a:r>
            <a:r>
              <a:rPr lang="en-US" altLang="ko-KR" dirty="0">
                <a:latin typeface="Consolas" pitchFamily="49" charset="0"/>
                <a:cs typeface="Consolas" pitchFamily="49" charset="0"/>
              </a:rPr>
              <a:t>, </a:t>
            </a:r>
            <a:r>
              <a:rPr lang="en-US" altLang="ko-KR" b="1" dirty="0" err="1">
                <a:latin typeface="Consolas" pitchFamily="49" charset="0"/>
                <a:cs typeface="Consolas" pitchFamily="49" charset="0"/>
              </a:rPr>
              <a:t>parseFloat</a:t>
            </a:r>
            <a:r>
              <a:rPr lang="en-US" altLang="ko-KR" b="1" dirty="0" smtClean="0">
                <a:latin typeface="Consolas" pitchFamily="49" charset="0"/>
                <a:cs typeface="Consolas" pitchFamily="49" charset="0"/>
              </a:rPr>
              <a:t>()</a:t>
            </a:r>
            <a:endParaRPr lang="en-US" altLang="ko-KR" dirty="0">
              <a:latin typeface="Consolas" pitchFamily="49" charset="0"/>
              <a:cs typeface="Consolas" pitchFamily="49" charset="0"/>
            </a:endParaRPr>
          </a:p>
          <a:p>
            <a:pPr lvl="2"/>
            <a:r>
              <a:rPr lang="ko-KR" altLang="ko-KR" dirty="0" smtClean="0"/>
              <a:t>문자열 값을 각각 정수와 실수로 변환하는 함수</a:t>
            </a:r>
            <a:endParaRPr lang="en-US" altLang="ko-KR" dirty="0" smtClean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40</a:t>
            </a:fld>
            <a:endParaRPr lang="ko-KR" altLang="en-US"/>
          </a:p>
        </p:txBody>
      </p:sp>
      <p:sp>
        <p:nvSpPr>
          <p:cNvPr id="5" name="Text Box 52"/>
          <p:cNvSpPr txBox="1">
            <a:spLocks noChangeArrowheads="1"/>
          </p:cNvSpPr>
          <p:nvPr/>
        </p:nvSpPr>
        <p:spPr bwMode="auto">
          <a:xfrm>
            <a:off x="475685" y="3863181"/>
            <a:ext cx="8568952" cy="1166103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vert="horz" wrap="square" lIns="91440" tIns="45720" rIns="91440" bIns="45720" anchor="ctr" anchorCtr="0" upright="1">
            <a:noAutofit/>
          </a:bodyPr>
          <a:lstStyle/>
          <a:p>
            <a:pPr marL="127000" algn="l" latinLnBrk="0">
              <a:lnSpc>
                <a:spcPts val="1800"/>
              </a:lnSpc>
              <a:spcAft>
                <a:spcPts val="0"/>
              </a:spcAft>
            </a:pPr>
            <a:r>
              <a:rPr lang="en-US" sz="1600" b="1" kern="0" dirty="0" err="1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var</a:t>
            </a:r>
            <a:r>
              <a:rPr lang="en-US" sz="1600" b="1" kern="0" dirty="0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 a = </a:t>
            </a:r>
            <a:r>
              <a:rPr lang="en-US" sz="1600" b="1" kern="0" dirty="0" err="1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eval</a:t>
            </a:r>
            <a:r>
              <a:rPr lang="en-US" sz="1600" b="1" kern="0" dirty="0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("1+2*3+4");</a:t>
            </a:r>
            <a:endParaRPr lang="ko-KR" b="1" kern="100" dirty="0">
              <a:solidFill>
                <a:schemeClr val="tx1"/>
              </a:solidFill>
              <a:effectLst/>
              <a:ea typeface="맑은 고딕"/>
              <a:cs typeface="Times New Roman"/>
            </a:endParaRPr>
          </a:p>
          <a:p>
            <a:pPr marL="127000" algn="l" latinLnBrk="0">
              <a:lnSpc>
                <a:spcPts val="1800"/>
              </a:lnSpc>
              <a:spcAft>
                <a:spcPts val="0"/>
              </a:spcAft>
            </a:pPr>
            <a:r>
              <a:rPr lang="en-US" sz="1600" b="1" kern="0" dirty="0" err="1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document.write</a:t>
            </a:r>
            <a:r>
              <a:rPr lang="en-US" sz="1600" b="1" kern="0" dirty="0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("evaluation result of a = " + a + "&lt;</a:t>
            </a:r>
            <a:r>
              <a:rPr lang="en-US" sz="1600" b="1" kern="0" dirty="0" err="1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br</a:t>
            </a:r>
            <a:r>
              <a:rPr lang="en-US" sz="1600" b="1" kern="0" dirty="0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/&gt;");</a:t>
            </a:r>
            <a:endParaRPr lang="ko-KR" b="1" kern="100" dirty="0">
              <a:solidFill>
                <a:schemeClr val="tx1"/>
              </a:solidFill>
              <a:effectLst/>
              <a:ea typeface="맑은 고딕"/>
              <a:cs typeface="Times New Roman"/>
            </a:endParaRPr>
          </a:p>
          <a:p>
            <a:pPr marL="127000" algn="l" latinLnBrk="0">
              <a:lnSpc>
                <a:spcPts val="1800"/>
              </a:lnSpc>
              <a:spcAft>
                <a:spcPts val="0"/>
              </a:spcAft>
            </a:pPr>
            <a:r>
              <a:rPr lang="en-US" sz="1600" b="1" kern="0" dirty="0" err="1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document.write</a:t>
            </a:r>
            <a:r>
              <a:rPr lang="en-US" sz="1600" b="1" kern="0" dirty="0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("value of \"123.45\" = " + </a:t>
            </a:r>
            <a:r>
              <a:rPr lang="en-US" sz="1600" b="1" kern="0" dirty="0" err="1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parseInt</a:t>
            </a:r>
            <a:r>
              <a:rPr lang="en-US" sz="1600" b="1" kern="0" dirty="0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("123.45") + "&lt;</a:t>
            </a:r>
            <a:r>
              <a:rPr lang="en-US" sz="1600" b="1" kern="0" dirty="0" err="1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br</a:t>
            </a:r>
            <a:r>
              <a:rPr lang="en-US" sz="1600" b="1" kern="0" dirty="0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/&gt;");</a:t>
            </a:r>
            <a:endParaRPr lang="ko-KR" b="1" kern="100" dirty="0">
              <a:solidFill>
                <a:schemeClr val="tx1"/>
              </a:solidFill>
              <a:effectLst/>
              <a:ea typeface="맑은 고딕"/>
              <a:cs typeface="Times New Roman"/>
            </a:endParaRPr>
          </a:p>
          <a:p>
            <a:pPr marL="127000" algn="l" latinLnBrk="0">
              <a:lnSpc>
                <a:spcPts val="1800"/>
              </a:lnSpc>
              <a:spcAft>
                <a:spcPts val="0"/>
              </a:spcAft>
            </a:pPr>
            <a:r>
              <a:rPr lang="en-US" sz="1600" b="1" kern="0" dirty="0" err="1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document.write</a:t>
            </a:r>
            <a:r>
              <a:rPr lang="en-US" sz="1600" b="1" kern="0" dirty="0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("value of \"123.45\" = " + </a:t>
            </a:r>
            <a:r>
              <a:rPr lang="en-US" sz="1600" b="1" kern="0" dirty="0" err="1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parseFloat</a:t>
            </a:r>
            <a:r>
              <a:rPr lang="en-US" sz="1600" b="1" kern="0" dirty="0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("123.45") + "&lt;</a:t>
            </a:r>
            <a:r>
              <a:rPr lang="en-US" sz="1600" b="1" kern="0" dirty="0" err="1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br</a:t>
            </a:r>
            <a:r>
              <a:rPr lang="en-US" sz="1600" b="1" kern="0" dirty="0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/&gt;");</a:t>
            </a:r>
            <a:endParaRPr lang="ko-KR" b="1" kern="100" dirty="0">
              <a:solidFill>
                <a:schemeClr val="tx1"/>
              </a:solidFill>
              <a:effectLst/>
              <a:ea typeface="맑은 고딕"/>
              <a:cs typeface="Times New Roman"/>
            </a:endParaRPr>
          </a:p>
        </p:txBody>
      </p:sp>
      <p:pic>
        <p:nvPicPr>
          <p:cNvPr id="8" name="그림 7"/>
          <p:cNvPicPr/>
          <p:nvPr/>
        </p:nvPicPr>
        <p:blipFill rotWithShape="1">
          <a:blip r:embed="rId2"/>
          <a:srcRect b="34043"/>
          <a:stretch/>
        </p:blipFill>
        <p:spPr>
          <a:xfrm>
            <a:off x="2051720" y="5106535"/>
            <a:ext cx="5625571" cy="1418809"/>
          </a:xfrm>
          <a:prstGeom prst="rect">
            <a:avLst/>
          </a:prstGeom>
        </p:spPr>
      </p:pic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8527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시간 지연 함수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setTimeout</a:t>
            </a:r>
            <a:r>
              <a:rPr lang="en-US" altLang="ko-KR" dirty="0"/>
              <a:t>() </a:t>
            </a:r>
            <a:endParaRPr lang="en-US" altLang="ko-KR" dirty="0" smtClean="0"/>
          </a:p>
          <a:p>
            <a:pPr lvl="1"/>
            <a:r>
              <a:rPr lang="ko-KR" altLang="ko-KR" dirty="0" smtClean="0"/>
              <a:t>일정</a:t>
            </a:r>
            <a:r>
              <a:rPr lang="ko-KR" altLang="en-US" dirty="0" smtClean="0"/>
              <a:t>시간의</a:t>
            </a:r>
            <a:r>
              <a:rPr lang="ko-KR" altLang="ko-KR" dirty="0" smtClean="0"/>
              <a:t> </a:t>
            </a:r>
            <a:r>
              <a:rPr lang="ko-KR" altLang="ko-KR" dirty="0"/>
              <a:t>지연시간을 발생시키는 </a:t>
            </a:r>
            <a:r>
              <a:rPr lang="ko-KR" altLang="ko-KR" dirty="0" smtClean="0"/>
              <a:t>함수</a:t>
            </a:r>
            <a:endParaRPr lang="en-US" altLang="ko-KR" dirty="0" smtClean="0"/>
          </a:p>
          <a:p>
            <a:pPr lvl="1"/>
            <a:r>
              <a:rPr lang="ko-KR" altLang="ko-KR" dirty="0" smtClean="0"/>
              <a:t>지정된 </a:t>
            </a:r>
            <a:r>
              <a:rPr lang="ko-KR" altLang="ko-KR" dirty="0"/>
              <a:t>시간 후에 매개변수로 지정된 함수를 </a:t>
            </a:r>
            <a:r>
              <a:rPr lang="ko-KR" altLang="ko-KR" dirty="0" smtClean="0"/>
              <a:t>호출</a:t>
            </a:r>
            <a:endParaRPr lang="en-US" altLang="ko-KR" dirty="0" smtClean="0"/>
          </a:p>
          <a:p>
            <a:pPr lvl="1"/>
            <a:r>
              <a:rPr lang="ko-KR" altLang="ko-KR" dirty="0" smtClean="0"/>
              <a:t>지연시간은 </a:t>
            </a:r>
            <a:r>
              <a:rPr lang="ko-KR" altLang="en-US" dirty="0"/>
              <a:t>천</a:t>
            </a:r>
            <a:r>
              <a:rPr lang="ko-KR" altLang="ko-KR" dirty="0" smtClean="0"/>
              <a:t>분의 </a:t>
            </a:r>
            <a:r>
              <a:rPr lang="en-US" altLang="ko-KR" dirty="0"/>
              <a:t>1</a:t>
            </a:r>
            <a:r>
              <a:rPr lang="ko-KR" altLang="ko-KR" dirty="0"/>
              <a:t>초 단위로 </a:t>
            </a:r>
            <a:r>
              <a:rPr lang="ko-KR" altLang="ko-KR" dirty="0" smtClean="0"/>
              <a:t>지정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41</a:t>
            </a:fld>
            <a:endParaRPr lang="ko-KR" altLang="en-US"/>
          </a:p>
        </p:txBody>
      </p:sp>
      <p:sp>
        <p:nvSpPr>
          <p:cNvPr id="5" name="Text Box 52"/>
          <p:cNvSpPr txBox="1">
            <a:spLocks noChangeArrowheads="1"/>
          </p:cNvSpPr>
          <p:nvPr/>
        </p:nvSpPr>
        <p:spPr bwMode="auto">
          <a:xfrm>
            <a:off x="1619672" y="3359125"/>
            <a:ext cx="6264696" cy="1008112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vert="horz" wrap="square" lIns="91440" tIns="45720" rIns="91440" bIns="45720" anchor="ctr" anchorCtr="0" upright="1">
            <a:noAutofit/>
          </a:bodyPr>
          <a:lstStyle/>
          <a:p>
            <a:pPr marL="127000">
              <a:lnSpc>
                <a:spcPts val="2000"/>
              </a:lnSpc>
            </a:pPr>
            <a:r>
              <a:rPr lang="en-US" sz="1600" b="1" kern="100" dirty="0" err="1">
                <a:ea typeface="맑은 고딕"/>
                <a:cs typeface="Times New Roman"/>
              </a:rPr>
              <a:t>setTimeout</a:t>
            </a:r>
            <a:r>
              <a:rPr lang="en-US" sz="1600" b="1" kern="100" dirty="0">
                <a:ea typeface="맑은 고딕"/>
                <a:cs typeface="Times New Roman"/>
              </a:rPr>
              <a:t>( </a:t>
            </a:r>
            <a:r>
              <a:rPr lang="en-US" sz="1600" b="1" kern="100" dirty="0" err="1">
                <a:ea typeface="맑은 고딕"/>
                <a:cs typeface="Times New Roman"/>
              </a:rPr>
              <a:t>function_name</a:t>
            </a:r>
            <a:r>
              <a:rPr lang="en-US" sz="1600" b="1" kern="100" dirty="0">
                <a:ea typeface="맑은 고딕"/>
                <a:cs typeface="Times New Roman"/>
              </a:rPr>
              <a:t>, </a:t>
            </a:r>
            <a:r>
              <a:rPr lang="en-US" sz="1600" b="1" kern="100" dirty="0" err="1">
                <a:ea typeface="맑은 고딕"/>
                <a:cs typeface="Times New Roman"/>
              </a:rPr>
              <a:t>delay_time</a:t>
            </a:r>
            <a:r>
              <a:rPr lang="en-US" sz="1600" b="1" kern="100" dirty="0">
                <a:ea typeface="맑은 고딕"/>
                <a:cs typeface="Times New Roman"/>
              </a:rPr>
              <a:t>);</a:t>
            </a:r>
            <a:endParaRPr lang="ko-KR" sz="1600" kern="100" dirty="0">
              <a:effectLst/>
              <a:ea typeface="맑은 고딕"/>
              <a:cs typeface="Times New Roman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2632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시간지연함수 예제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457200" y="1600201"/>
            <a:ext cx="4402832" cy="1856248"/>
          </a:xfrm>
        </p:spPr>
        <p:txBody>
          <a:bodyPr/>
          <a:lstStyle/>
          <a:p>
            <a:r>
              <a:rPr lang="ko-KR" altLang="en-US" dirty="0" err="1" smtClean="0"/>
              <a:t>웹문서를</a:t>
            </a:r>
            <a:r>
              <a:rPr lang="ko-KR" altLang="en-US" dirty="0" smtClean="0"/>
              <a:t> 오픈 후 </a:t>
            </a:r>
            <a:r>
              <a:rPr lang="en-US" altLang="ko-KR" dirty="0" smtClean="0"/>
              <a:t>3</a:t>
            </a:r>
            <a:r>
              <a:rPr lang="ko-KR" altLang="en-US" dirty="0"/>
              <a:t>초 후에 메시지를 표시하고 </a:t>
            </a:r>
            <a:r>
              <a:rPr lang="en-US" altLang="ko-KR" dirty="0"/>
              <a:t>5</a:t>
            </a:r>
            <a:r>
              <a:rPr lang="ko-KR" altLang="en-US" dirty="0"/>
              <a:t>초 후에 </a:t>
            </a:r>
            <a:r>
              <a:rPr lang="ko-KR" altLang="en-US" dirty="0" err="1"/>
              <a:t>경고창이</a:t>
            </a:r>
            <a:r>
              <a:rPr lang="ko-KR" altLang="en-US" dirty="0"/>
              <a:t> 뜨는 </a:t>
            </a:r>
            <a:r>
              <a:rPr lang="ko-KR" altLang="en-US" dirty="0" smtClean="0"/>
              <a:t>예제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42</a:t>
            </a:fld>
            <a:endParaRPr lang="ko-KR" alt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1243154"/>
              </p:ext>
            </p:extLst>
          </p:nvPr>
        </p:nvGraphicFramePr>
        <p:xfrm>
          <a:off x="4788024" y="1461976"/>
          <a:ext cx="4228836" cy="2756148"/>
        </p:xfrm>
        <a:graphic>
          <a:graphicData uri="http://schemas.openxmlformats.org/drawingml/2006/table">
            <a:tbl>
              <a:tblPr firstRow="1" firstCol="1" bandRow="1"/>
              <a:tblGrid>
                <a:gridCol w="4228836"/>
              </a:tblGrid>
              <a:tr h="2756148">
                <a:tc>
                  <a:txBody>
                    <a:bodyPr/>
                    <a:lstStyle/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&lt;script type="text/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javascript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"&gt;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function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show_alert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() {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  alert("5 seconds passed...");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}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function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show_message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() {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("3 seconds passed...");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}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setTimeout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show_alert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, 5000);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setTimeout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show_message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, 3000);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&lt;/script&gt;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pSp>
        <p:nvGrpSpPr>
          <p:cNvPr id="8" name="그룹 7"/>
          <p:cNvGrpSpPr/>
          <p:nvPr/>
        </p:nvGrpSpPr>
        <p:grpSpPr>
          <a:xfrm>
            <a:off x="323528" y="3079929"/>
            <a:ext cx="5097631" cy="3632066"/>
            <a:chOff x="9780" y="0"/>
            <a:chExt cx="4806335" cy="3424360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80" y="0"/>
              <a:ext cx="3681730" cy="1790700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17570" y="1354486"/>
              <a:ext cx="3598545" cy="1485900"/>
            </a:xfrm>
            <a:prstGeom prst="rect">
              <a:avLst/>
            </a:prstGeom>
          </p:spPr>
        </p:pic>
        <p:grpSp>
          <p:nvGrpSpPr>
            <p:cNvPr id="11" name="그룹 10"/>
            <p:cNvGrpSpPr/>
            <p:nvPr/>
          </p:nvGrpSpPr>
          <p:grpSpPr>
            <a:xfrm>
              <a:off x="786975" y="817306"/>
              <a:ext cx="2879527" cy="511950"/>
              <a:chOff x="404209" y="-1289323"/>
              <a:chExt cx="1807072" cy="801850"/>
            </a:xfrm>
          </p:grpSpPr>
          <p:sp>
            <p:nvSpPr>
              <p:cNvPr id="15" name="모서리가 둥근 직사각형 14"/>
              <p:cNvSpPr/>
              <p:nvPr/>
            </p:nvSpPr>
            <p:spPr>
              <a:xfrm>
                <a:off x="912208" y="-1035939"/>
                <a:ext cx="1299073" cy="548466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36000" tIns="0" rIns="36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latinLnBrk="0">
                  <a:lnSpc>
                    <a:spcPct val="160000"/>
                  </a:lnSpc>
                  <a:spcAft>
                    <a:spcPts val="0"/>
                  </a:spcAft>
                </a:pPr>
                <a:r>
                  <a:rPr lang="en-US" sz="1400" kern="100" spc="-50" dirty="0">
                    <a:solidFill>
                      <a:srgbClr val="000000"/>
                    </a:solidFill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3</a:t>
                </a:r>
                <a:r>
                  <a:rPr lang="ko-KR" sz="1400" kern="100" spc="-50" dirty="0">
                    <a:solidFill>
                      <a:srgbClr val="000000"/>
                    </a:solidFill>
                    <a:effectLst/>
                    <a:latin typeface="한컴바탕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초 후에 메시지 나타남</a:t>
                </a:r>
                <a:endParaRPr lang="ko-KR" sz="1400" kern="10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6" name="직선 화살표 연결선 15"/>
              <p:cNvCxnSpPr>
                <a:stCxn id="15" idx="1"/>
              </p:cNvCxnSpPr>
              <p:nvPr/>
            </p:nvCxnSpPr>
            <p:spPr>
              <a:xfrm flipH="1" flipV="1">
                <a:off x="404209" y="-1289323"/>
                <a:ext cx="507999" cy="52761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grpSp>
          <p:nvGrpSpPr>
            <p:cNvPr id="12" name="그룹 11"/>
            <p:cNvGrpSpPr/>
            <p:nvPr/>
          </p:nvGrpSpPr>
          <p:grpSpPr>
            <a:xfrm>
              <a:off x="1163964" y="2812693"/>
              <a:ext cx="2448412" cy="611667"/>
              <a:chOff x="2051968" y="-254862"/>
              <a:chExt cx="1536521" cy="958031"/>
            </a:xfrm>
          </p:grpSpPr>
          <p:sp>
            <p:nvSpPr>
              <p:cNvPr id="13" name="모서리가 둥근 직사각형 12"/>
              <p:cNvSpPr/>
              <p:nvPr/>
            </p:nvSpPr>
            <p:spPr>
              <a:xfrm flipH="1">
                <a:off x="2051968" y="-1479"/>
                <a:ext cx="1259508" cy="704648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36000" tIns="0" rIns="36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latinLnBrk="0">
                  <a:lnSpc>
                    <a:spcPct val="160000"/>
                  </a:lnSpc>
                  <a:spcAft>
                    <a:spcPts val="0"/>
                  </a:spcAft>
                </a:pPr>
                <a:r>
                  <a:rPr lang="en-US" sz="1400" kern="100" spc="-50" dirty="0">
                    <a:solidFill>
                      <a:srgbClr val="000000"/>
                    </a:solidFill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5</a:t>
                </a:r>
                <a:r>
                  <a:rPr lang="ko-KR" sz="1400" kern="100" spc="-50" dirty="0">
                    <a:solidFill>
                      <a:srgbClr val="000000"/>
                    </a:solidFill>
                    <a:effectLst/>
                    <a:latin typeface="한컴바탕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초 후에 </a:t>
                </a:r>
                <a:r>
                  <a:rPr lang="ko-KR" sz="1400" kern="100" spc="-50" dirty="0" err="1">
                    <a:solidFill>
                      <a:srgbClr val="000000"/>
                    </a:solidFill>
                    <a:effectLst/>
                    <a:latin typeface="한컴바탕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경고창</a:t>
                </a:r>
                <a:r>
                  <a:rPr lang="ko-KR" sz="1400" kern="100" spc="-50" dirty="0">
                    <a:solidFill>
                      <a:srgbClr val="000000"/>
                    </a:solidFill>
                    <a:effectLst/>
                    <a:latin typeface="한컴바탕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나타남</a:t>
                </a:r>
                <a:endParaRPr lang="ko-KR" sz="1400" kern="10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4" name="직선 화살표 연결선 13"/>
              <p:cNvCxnSpPr>
                <a:stCxn id="13" idx="1"/>
              </p:cNvCxnSpPr>
              <p:nvPr/>
            </p:nvCxnSpPr>
            <p:spPr>
              <a:xfrm flipV="1">
                <a:off x="3311476" y="-254862"/>
                <a:ext cx="277013" cy="60570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179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자바스크립트 사용자 정의 함수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692277"/>
            <a:ext cx="8229600" cy="1545035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 dirty="0" smtClean="0"/>
              <a:t>일반 프로그래밍 언어의 함수와의 차이점</a:t>
            </a:r>
            <a:endParaRPr lang="en-US" altLang="ko-KR" dirty="0" smtClean="0"/>
          </a:p>
          <a:p>
            <a:pPr lvl="1"/>
            <a:r>
              <a:rPr lang="ko-KR" altLang="ko-KR" dirty="0" smtClean="0"/>
              <a:t>매개변수와 </a:t>
            </a:r>
            <a:r>
              <a:rPr lang="ko-KR" altLang="ko-KR" dirty="0"/>
              <a:t>인수의 변수형이 동일한지 검사하지 </a:t>
            </a:r>
            <a:r>
              <a:rPr lang="ko-KR" altLang="ko-KR" dirty="0" smtClean="0"/>
              <a:t>않는다</a:t>
            </a:r>
            <a:endParaRPr lang="en-US" altLang="ko-KR" dirty="0" smtClean="0"/>
          </a:p>
          <a:p>
            <a:pPr lvl="1"/>
            <a:r>
              <a:rPr lang="ko-KR" altLang="ko-KR" dirty="0" smtClean="0"/>
              <a:t>매개변수의 </a:t>
            </a:r>
            <a:r>
              <a:rPr lang="ko-KR" altLang="ko-KR" dirty="0"/>
              <a:t>갯수와 함수의 인수의 갯수가 </a:t>
            </a:r>
            <a:r>
              <a:rPr lang="ko-KR" altLang="ko-KR" dirty="0" smtClean="0"/>
              <a:t>같은지</a:t>
            </a:r>
            <a:r>
              <a:rPr lang="en-US" altLang="ko-KR" dirty="0" smtClean="0"/>
              <a:t> </a:t>
            </a:r>
            <a:r>
              <a:rPr lang="ko-KR" altLang="ko-KR" dirty="0" smtClean="0"/>
              <a:t>확인하지 않는다</a:t>
            </a:r>
            <a:endParaRPr lang="en-US" altLang="ko-KR" dirty="0" smtClean="0"/>
          </a:p>
          <a:p>
            <a:pPr lvl="2"/>
            <a:r>
              <a:rPr lang="ko-KR" altLang="ko-KR" dirty="0" smtClean="0"/>
              <a:t>만약</a:t>
            </a:r>
            <a:r>
              <a:rPr lang="en-US" altLang="ko-KR" dirty="0"/>
              <a:t>, </a:t>
            </a:r>
            <a:r>
              <a:rPr lang="ko-KR" altLang="ko-KR" dirty="0"/>
              <a:t>매개 변수의 갯수가 </a:t>
            </a:r>
            <a:r>
              <a:rPr lang="ko-KR" altLang="en-US" dirty="0" smtClean="0"/>
              <a:t>함수의 </a:t>
            </a:r>
            <a:r>
              <a:rPr lang="ko-KR" altLang="ko-KR" dirty="0" smtClean="0"/>
              <a:t>인수의 </a:t>
            </a:r>
            <a:r>
              <a:rPr lang="ko-KR" altLang="ko-KR" dirty="0"/>
              <a:t>갯수보다 적다면 인수의 값은 </a:t>
            </a:r>
            <a:r>
              <a:rPr lang="en-US" altLang="ko-KR" b="1" dirty="0">
                <a:latin typeface="Consolas" pitchFamily="49" charset="0"/>
                <a:cs typeface="Consolas" pitchFamily="49" charset="0"/>
              </a:rPr>
              <a:t>undefined</a:t>
            </a:r>
            <a:r>
              <a:rPr lang="ko-KR" altLang="ko-KR" dirty="0"/>
              <a:t>로 </a:t>
            </a:r>
            <a:r>
              <a:rPr lang="ko-KR" altLang="ko-KR" dirty="0" smtClean="0"/>
              <a:t>설정</a:t>
            </a:r>
            <a:r>
              <a:rPr lang="ko-KR" altLang="en-US" dirty="0" smtClean="0"/>
              <a:t>됨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43</a:t>
            </a:fld>
            <a:endParaRPr lang="ko-KR" altLang="en-US"/>
          </a:p>
        </p:txBody>
      </p:sp>
      <p:sp>
        <p:nvSpPr>
          <p:cNvPr id="5" name="Text Box 52"/>
          <p:cNvSpPr txBox="1">
            <a:spLocks noChangeArrowheads="1"/>
          </p:cNvSpPr>
          <p:nvPr/>
        </p:nvSpPr>
        <p:spPr bwMode="auto">
          <a:xfrm>
            <a:off x="1475656" y="1688728"/>
            <a:ext cx="6264696" cy="2820392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vert="horz" wrap="square" lIns="91440" tIns="45720" rIns="91440" bIns="45720" anchor="ctr" anchorCtr="0" upright="1">
            <a:noAutofit/>
          </a:bodyPr>
          <a:lstStyle/>
          <a:p>
            <a:pPr marL="127000" algn="l" latinLnBrk="1">
              <a:lnSpc>
                <a:spcPts val="2000"/>
              </a:lnSpc>
              <a:spcAft>
                <a:spcPts val="0"/>
              </a:spcAft>
            </a:pPr>
            <a:r>
              <a:rPr lang="en-US" sz="1600" b="1" kern="100" dirty="0">
                <a:effectLst/>
                <a:ea typeface="맑은 고딕"/>
                <a:cs typeface="Times New Roman"/>
              </a:rPr>
              <a:t>// </a:t>
            </a:r>
            <a:r>
              <a:rPr lang="ko-KR" sz="1600" b="1" kern="100" dirty="0">
                <a:effectLst/>
                <a:ea typeface="맑은 고딕"/>
                <a:cs typeface="Consolas"/>
              </a:rPr>
              <a:t>함수의</a:t>
            </a:r>
            <a:r>
              <a:rPr lang="ko-KR" sz="1600" b="1" kern="100" dirty="0">
                <a:effectLst/>
                <a:ea typeface="Consolas"/>
                <a:cs typeface="Times New Roman"/>
              </a:rPr>
              <a:t> </a:t>
            </a:r>
            <a:r>
              <a:rPr lang="ko-KR" sz="1600" b="1" kern="100" dirty="0">
                <a:effectLst/>
                <a:ea typeface="맑은 고딕"/>
                <a:cs typeface="Consolas"/>
              </a:rPr>
              <a:t>선언</a:t>
            </a:r>
            <a:r>
              <a:rPr lang="ko-KR" sz="1600" b="1" kern="100" dirty="0">
                <a:effectLst/>
                <a:ea typeface="Consolas"/>
                <a:cs typeface="Times New Roman"/>
              </a:rPr>
              <a:t> </a:t>
            </a:r>
            <a:r>
              <a:rPr lang="ko-KR" sz="1600" b="1" kern="100" dirty="0">
                <a:effectLst/>
                <a:ea typeface="맑은 고딕"/>
                <a:cs typeface="Consolas"/>
              </a:rPr>
              <a:t>규칙</a:t>
            </a:r>
            <a:endParaRPr lang="ko-KR" sz="1600" kern="100" dirty="0">
              <a:effectLst/>
              <a:ea typeface="맑은 고딕"/>
              <a:cs typeface="Times New Roman"/>
            </a:endParaRPr>
          </a:p>
          <a:p>
            <a:pPr marL="127000" algn="l" latinLnBrk="1">
              <a:lnSpc>
                <a:spcPts val="2000"/>
              </a:lnSpc>
              <a:spcAft>
                <a:spcPts val="0"/>
              </a:spcAft>
            </a:pPr>
            <a:r>
              <a:rPr lang="en-US" sz="1600" b="1" kern="100" dirty="0">
                <a:effectLst/>
                <a:ea typeface="맑은 고딕"/>
                <a:cs typeface="Times New Roman"/>
              </a:rPr>
              <a:t>function</a:t>
            </a:r>
            <a:r>
              <a:rPr lang="en-US" sz="1600" kern="100" dirty="0">
                <a:solidFill>
                  <a:srgbClr val="C00000"/>
                </a:solidFill>
                <a:effectLst/>
                <a:ea typeface="맑은 고딕"/>
                <a:cs typeface="Times New Roman"/>
              </a:rPr>
              <a:t> </a:t>
            </a:r>
            <a:r>
              <a:rPr lang="en-US" sz="1600" kern="100" dirty="0" err="1">
                <a:effectLst/>
                <a:ea typeface="맑은 고딕"/>
                <a:cs typeface="Times New Roman"/>
              </a:rPr>
              <a:t>function_name</a:t>
            </a:r>
            <a:r>
              <a:rPr lang="en-US" sz="1600" kern="100" dirty="0">
                <a:effectLst/>
                <a:ea typeface="맑은 고딕"/>
                <a:cs typeface="Times New Roman"/>
              </a:rPr>
              <a:t> (</a:t>
            </a:r>
            <a:r>
              <a:rPr lang="ko-KR" sz="1600" kern="100" dirty="0">
                <a:effectLst/>
                <a:ea typeface="맑은 고딕"/>
                <a:cs typeface="Consolas"/>
              </a:rPr>
              <a:t>함수의</a:t>
            </a:r>
            <a:r>
              <a:rPr lang="ko-KR" sz="1600" kern="100" dirty="0">
                <a:effectLst/>
                <a:ea typeface="Consolas"/>
                <a:cs typeface="Times New Roman"/>
              </a:rPr>
              <a:t> </a:t>
            </a:r>
            <a:r>
              <a:rPr lang="ko-KR" sz="1600" kern="100" dirty="0">
                <a:effectLst/>
                <a:ea typeface="맑은 고딕"/>
                <a:cs typeface="Consolas"/>
              </a:rPr>
              <a:t>인수들</a:t>
            </a:r>
            <a:r>
              <a:rPr lang="en-US" sz="1600" kern="100" dirty="0">
                <a:effectLst/>
                <a:ea typeface="맑은 고딕"/>
                <a:cs typeface="Times New Roman"/>
              </a:rPr>
              <a:t>) </a:t>
            </a:r>
            <a:r>
              <a:rPr lang="en-US" sz="1600" b="1" kern="100" dirty="0">
                <a:effectLst/>
                <a:ea typeface="맑은 고딕"/>
                <a:cs typeface="Times New Roman"/>
              </a:rPr>
              <a:t>{</a:t>
            </a:r>
            <a:endParaRPr lang="ko-KR" sz="1600" kern="100" dirty="0">
              <a:effectLst/>
              <a:ea typeface="맑은 고딕"/>
              <a:cs typeface="Times New Roman"/>
            </a:endParaRPr>
          </a:p>
          <a:p>
            <a:pPr marL="127000" indent="123825" algn="l" latinLnBrk="1">
              <a:lnSpc>
                <a:spcPts val="2000"/>
              </a:lnSpc>
              <a:spcAft>
                <a:spcPts val="0"/>
              </a:spcAft>
            </a:pPr>
            <a:r>
              <a:rPr lang="en-US" sz="1600" kern="100" dirty="0">
                <a:effectLst/>
                <a:ea typeface="맑은 고딕"/>
                <a:cs typeface="Times New Roman"/>
              </a:rPr>
              <a:t>// </a:t>
            </a:r>
            <a:r>
              <a:rPr lang="ko-KR" sz="1600" kern="100" dirty="0">
                <a:effectLst/>
                <a:ea typeface="맑은 고딕"/>
                <a:cs typeface="Consolas"/>
              </a:rPr>
              <a:t>함수의</a:t>
            </a:r>
            <a:r>
              <a:rPr lang="ko-KR" sz="1600" kern="100" dirty="0">
                <a:effectLst/>
                <a:ea typeface="Consolas"/>
                <a:cs typeface="Times New Roman"/>
              </a:rPr>
              <a:t> </a:t>
            </a:r>
            <a:r>
              <a:rPr lang="ko-KR" sz="1600" kern="100" dirty="0">
                <a:effectLst/>
                <a:ea typeface="맑은 고딕"/>
                <a:cs typeface="Consolas"/>
              </a:rPr>
              <a:t>명령문</a:t>
            </a:r>
            <a:r>
              <a:rPr lang="ko-KR" sz="1600" kern="100" dirty="0">
                <a:effectLst/>
                <a:ea typeface="Consolas"/>
                <a:cs typeface="Times New Roman"/>
              </a:rPr>
              <a:t> </a:t>
            </a:r>
            <a:r>
              <a:rPr lang="ko-KR" sz="1600" kern="100" dirty="0">
                <a:effectLst/>
                <a:ea typeface="맑은 고딕"/>
                <a:cs typeface="Consolas"/>
              </a:rPr>
              <a:t>들</a:t>
            </a:r>
            <a:endParaRPr lang="ko-KR" sz="1600" kern="100" dirty="0">
              <a:effectLst/>
              <a:ea typeface="맑은 고딕"/>
              <a:cs typeface="Times New Roman"/>
            </a:endParaRPr>
          </a:p>
          <a:p>
            <a:pPr indent="123825" algn="l" latinLnBrk="1">
              <a:lnSpc>
                <a:spcPts val="2000"/>
              </a:lnSpc>
              <a:spcAft>
                <a:spcPts val="0"/>
              </a:spcAft>
            </a:pPr>
            <a:r>
              <a:rPr lang="en-US" sz="1600" b="1" kern="100" dirty="0">
                <a:effectLst/>
                <a:ea typeface="맑은 고딕"/>
                <a:cs typeface="Times New Roman"/>
              </a:rPr>
              <a:t>}</a:t>
            </a:r>
            <a:endParaRPr lang="ko-KR" sz="1600" kern="100" dirty="0">
              <a:effectLst/>
              <a:ea typeface="맑은 고딕"/>
              <a:cs typeface="Times New Roman"/>
            </a:endParaRPr>
          </a:p>
          <a:p>
            <a:pPr indent="123825" algn="l" latinLnBrk="1">
              <a:lnSpc>
                <a:spcPts val="2000"/>
              </a:lnSpc>
              <a:spcAft>
                <a:spcPts val="0"/>
              </a:spcAft>
            </a:pPr>
            <a:r>
              <a:rPr lang="en-US" sz="1600" b="1" kern="100" dirty="0">
                <a:effectLst/>
                <a:ea typeface="맑은 고딕"/>
                <a:cs typeface="Times New Roman"/>
              </a:rPr>
              <a:t> </a:t>
            </a:r>
            <a:endParaRPr lang="ko-KR" sz="1600" kern="100" dirty="0">
              <a:effectLst/>
              <a:ea typeface="맑은 고딕"/>
              <a:cs typeface="Times New Roman"/>
            </a:endParaRPr>
          </a:p>
          <a:p>
            <a:pPr indent="123825" algn="l" latinLnBrk="1">
              <a:lnSpc>
                <a:spcPts val="2000"/>
              </a:lnSpc>
              <a:spcAft>
                <a:spcPts val="0"/>
              </a:spcAft>
            </a:pPr>
            <a:r>
              <a:rPr lang="en-US" sz="1600" b="1" kern="100" dirty="0">
                <a:effectLst/>
                <a:ea typeface="맑은 고딕"/>
                <a:cs typeface="Times New Roman"/>
              </a:rPr>
              <a:t> </a:t>
            </a:r>
            <a:endParaRPr lang="ko-KR" sz="1600" kern="100" dirty="0">
              <a:effectLst/>
              <a:ea typeface="맑은 고딕"/>
              <a:cs typeface="Times New Roman"/>
            </a:endParaRPr>
          </a:p>
          <a:p>
            <a:pPr marL="127000" algn="l" latinLnBrk="1">
              <a:lnSpc>
                <a:spcPts val="2000"/>
              </a:lnSpc>
              <a:spcAft>
                <a:spcPts val="0"/>
              </a:spcAft>
            </a:pPr>
            <a:r>
              <a:rPr lang="en-US" sz="1600" b="1" kern="100" dirty="0">
                <a:effectLst/>
                <a:ea typeface="맑은 고딕"/>
                <a:cs typeface="Times New Roman"/>
              </a:rPr>
              <a:t>// </a:t>
            </a:r>
            <a:r>
              <a:rPr lang="ko-KR" sz="1600" b="1" kern="100" dirty="0">
                <a:effectLst/>
                <a:ea typeface="맑은 고딕"/>
                <a:cs typeface="Consolas"/>
              </a:rPr>
              <a:t>함수의</a:t>
            </a:r>
            <a:r>
              <a:rPr lang="ko-KR" sz="1600" b="1" kern="100" dirty="0">
                <a:effectLst/>
                <a:ea typeface="Consolas"/>
                <a:cs typeface="Times New Roman"/>
              </a:rPr>
              <a:t> </a:t>
            </a:r>
            <a:r>
              <a:rPr lang="ko-KR" sz="1600" b="1" kern="100" dirty="0">
                <a:effectLst/>
                <a:ea typeface="맑은 고딕"/>
                <a:cs typeface="Consolas"/>
              </a:rPr>
              <a:t>사용</a:t>
            </a:r>
            <a:r>
              <a:rPr lang="ko-KR" sz="1600" b="1" kern="100" dirty="0">
                <a:effectLst/>
                <a:ea typeface="Consolas"/>
                <a:cs typeface="Times New Roman"/>
              </a:rPr>
              <a:t> </a:t>
            </a:r>
            <a:r>
              <a:rPr lang="ko-KR" sz="1600" b="1" kern="100" dirty="0">
                <a:effectLst/>
                <a:ea typeface="맑은 고딕"/>
                <a:cs typeface="Consolas"/>
              </a:rPr>
              <a:t>예</a:t>
            </a:r>
            <a:endParaRPr lang="ko-KR" sz="1600" kern="100" dirty="0">
              <a:effectLst/>
              <a:ea typeface="맑은 고딕"/>
              <a:cs typeface="Times New Roman"/>
            </a:endParaRPr>
          </a:p>
          <a:p>
            <a:pPr marL="127000" algn="l" latinLnBrk="0">
              <a:lnSpc>
                <a:spcPts val="2000"/>
              </a:lnSpc>
              <a:spcAft>
                <a:spcPts val="0"/>
              </a:spcAft>
            </a:pPr>
            <a:r>
              <a:rPr lang="en-US" sz="1600" kern="100" dirty="0">
                <a:effectLst/>
                <a:ea typeface="맑은 고딕"/>
                <a:cs typeface="Times New Roman"/>
              </a:rPr>
              <a:t>function </a:t>
            </a:r>
            <a:r>
              <a:rPr lang="en-US" sz="1600" kern="100" dirty="0" err="1">
                <a:effectLst/>
                <a:ea typeface="맑은 고딕"/>
                <a:cs typeface="Times New Roman"/>
              </a:rPr>
              <a:t>print_value</a:t>
            </a:r>
            <a:r>
              <a:rPr lang="en-US" sz="1600" kern="100" dirty="0">
                <a:effectLst/>
                <a:ea typeface="맑은 고딕"/>
                <a:cs typeface="Times New Roman"/>
              </a:rPr>
              <a:t>(</a:t>
            </a:r>
            <a:r>
              <a:rPr lang="en-US" sz="1600" b="1" kern="100" dirty="0">
                <a:solidFill>
                  <a:srgbClr val="C00000"/>
                </a:solidFill>
                <a:effectLst/>
                <a:ea typeface="맑은 고딕"/>
                <a:cs typeface="Times New Roman"/>
              </a:rPr>
              <a:t>name</a:t>
            </a:r>
            <a:r>
              <a:rPr lang="en-US" sz="1600" kern="100" dirty="0">
                <a:effectLst/>
                <a:ea typeface="맑은 고딕"/>
                <a:cs typeface="Times New Roman"/>
              </a:rPr>
              <a:t>, </a:t>
            </a:r>
            <a:r>
              <a:rPr lang="en-US" sz="1600" b="1" kern="100" dirty="0">
                <a:solidFill>
                  <a:srgbClr val="C00000"/>
                </a:solidFill>
                <a:effectLst/>
                <a:ea typeface="맑은 고딕"/>
                <a:cs typeface="Times New Roman"/>
              </a:rPr>
              <a:t>v</a:t>
            </a:r>
            <a:r>
              <a:rPr lang="en-US" sz="1600" kern="100" dirty="0">
                <a:effectLst/>
                <a:ea typeface="맑은 고딕"/>
                <a:cs typeface="Times New Roman"/>
              </a:rPr>
              <a:t>) {</a:t>
            </a:r>
            <a:endParaRPr lang="ko-KR" sz="1600" kern="100" dirty="0">
              <a:effectLst/>
              <a:ea typeface="맑은 고딕"/>
              <a:cs typeface="Times New Roman"/>
            </a:endParaRPr>
          </a:p>
          <a:p>
            <a:pPr algn="l" latinLnBrk="0">
              <a:lnSpc>
                <a:spcPts val="2000"/>
              </a:lnSpc>
              <a:spcAft>
                <a:spcPts val="0"/>
              </a:spcAft>
            </a:pPr>
            <a:r>
              <a:rPr lang="en-US" sz="1600" kern="100" dirty="0">
                <a:effectLst/>
                <a:ea typeface="맑은 고딕"/>
                <a:cs typeface="Times New Roman"/>
              </a:rPr>
              <a:t>      </a:t>
            </a:r>
            <a:r>
              <a:rPr lang="en-US" sz="1600" kern="100" dirty="0" err="1">
                <a:effectLst/>
                <a:ea typeface="맑은 고딕"/>
                <a:cs typeface="Times New Roman"/>
              </a:rPr>
              <a:t>document.write</a:t>
            </a:r>
            <a:r>
              <a:rPr lang="en-US" sz="1600" kern="100" dirty="0">
                <a:effectLst/>
                <a:ea typeface="맑은 고딕"/>
                <a:cs typeface="Times New Roman"/>
              </a:rPr>
              <a:t>("Name: " + </a:t>
            </a:r>
            <a:r>
              <a:rPr lang="en-US" sz="1600" b="1" kern="100" dirty="0">
                <a:solidFill>
                  <a:srgbClr val="C00000"/>
                </a:solidFill>
                <a:effectLst/>
                <a:ea typeface="맑은 고딕"/>
                <a:cs typeface="Times New Roman"/>
              </a:rPr>
              <a:t>name</a:t>
            </a:r>
            <a:r>
              <a:rPr lang="en-US" sz="1600" kern="100" dirty="0">
                <a:solidFill>
                  <a:srgbClr val="C00000"/>
                </a:solidFill>
                <a:effectLst/>
                <a:ea typeface="맑은 고딕"/>
                <a:cs typeface="Times New Roman"/>
              </a:rPr>
              <a:t> </a:t>
            </a:r>
            <a:r>
              <a:rPr lang="en-US" sz="1600" kern="100" dirty="0">
                <a:effectLst/>
                <a:ea typeface="맑은 고딕"/>
                <a:cs typeface="Times New Roman"/>
              </a:rPr>
              <a:t>+ ", ");</a:t>
            </a:r>
            <a:endParaRPr lang="ko-KR" sz="1600" kern="100" dirty="0">
              <a:effectLst/>
              <a:ea typeface="맑은 고딕"/>
              <a:cs typeface="Times New Roman"/>
            </a:endParaRPr>
          </a:p>
          <a:p>
            <a:pPr indent="381000" algn="l" latinLnBrk="0">
              <a:lnSpc>
                <a:spcPts val="2000"/>
              </a:lnSpc>
              <a:spcAft>
                <a:spcPts val="0"/>
              </a:spcAft>
            </a:pPr>
            <a:r>
              <a:rPr lang="en-US" sz="1600" kern="100" dirty="0" err="1">
                <a:effectLst/>
                <a:ea typeface="맑은 고딕"/>
                <a:cs typeface="Times New Roman"/>
              </a:rPr>
              <a:t>document.write</a:t>
            </a:r>
            <a:r>
              <a:rPr lang="en-US" sz="1600" kern="100" dirty="0">
                <a:effectLst/>
                <a:ea typeface="맑은 고딕"/>
                <a:cs typeface="Times New Roman"/>
              </a:rPr>
              <a:t>("Value: " + </a:t>
            </a:r>
            <a:r>
              <a:rPr lang="en-US" sz="1600" b="1" kern="100" dirty="0">
                <a:solidFill>
                  <a:srgbClr val="C00000"/>
                </a:solidFill>
                <a:effectLst/>
                <a:ea typeface="맑은 고딕"/>
                <a:cs typeface="Times New Roman"/>
              </a:rPr>
              <a:t>v</a:t>
            </a:r>
            <a:r>
              <a:rPr lang="en-US" sz="1600" kern="100" dirty="0">
                <a:solidFill>
                  <a:srgbClr val="C00000"/>
                </a:solidFill>
                <a:effectLst/>
                <a:ea typeface="맑은 고딕"/>
                <a:cs typeface="Times New Roman"/>
              </a:rPr>
              <a:t> </a:t>
            </a:r>
            <a:r>
              <a:rPr lang="en-US" sz="1600" kern="100" dirty="0">
                <a:effectLst/>
                <a:ea typeface="맑은 고딕"/>
                <a:cs typeface="Times New Roman"/>
              </a:rPr>
              <a:t>+ "&lt;</a:t>
            </a:r>
            <a:r>
              <a:rPr lang="en-US" sz="1600" kern="100" dirty="0" err="1">
                <a:effectLst/>
                <a:ea typeface="맑은 고딕"/>
                <a:cs typeface="Times New Roman"/>
              </a:rPr>
              <a:t>br</a:t>
            </a:r>
            <a:r>
              <a:rPr lang="en-US" sz="1600" kern="100" dirty="0">
                <a:effectLst/>
                <a:ea typeface="맑은 고딕"/>
                <a:cs typeface="Times New Roman"/>
              </a:rPr>
              <a:t>/&gt;");</a:t>
            </a:r>
            <a:endParaRPr lang="ko-KR" sz="1600" kern="100" dirty="0">
              <a:effectLst/>
              <a:ea typeface="맑은 고딕"/>
              <a:cs typeface="Times New Roman"/>
            </a:endParaRPr>
          </a:p>
          <a:p>
            <a:pPr algn="l" latinLnBrk="0">
              <a:lnSpc>
                <a:spcPts val="2000"/>
              </a:lnSpc>
              <a:spcAft>
                <a:spcPts val="0"/>
              </a:spcAft>
            </a:pPr>
            <a:r>
              <a:rPr lang="en-US" sz="1600" kern="100" dirty="0">
                <a:effectLst/>
                <a:ea typeface="맑은 고딕"/>
                <a:cs typeface="Times New Roman"/>
              </a:rPr>
              <a:t>  }</a:t>
            </a:r>
            <a:endParaRPr lang="ko-KR" sz="1600" kern="100" dirty="0">
              <a:effectLst/>
              <a:ea typeface="맑은 고딕"/>
              <a:cs typeface="Times New Roman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7889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사용자 정의 함수 예제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44</a:t>
            </a:fld>
            <a:endParaRPr lang="ko-KR" alt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2927581"/>
              </p:ext>
            </p:extLst>
          </p:nvPr>
        </p:nvGraphicFramePr>
        <p:xfrm>
          <a:off x="683568" y="1702941"/>
          <a:ext cx="6389076" cy="4320480"/>
        </p:xfrm>
        <a:graphic>
          <a:graphicData uri="http://schemas.openxmlformats.org/drawingml/2006/table">
            <a:tbl>
              <a:tblPr firstRow="1" firstCol="1" bandRow="1"/>
              <a:tblGrid>
                <a:gridCol w="6389076"/>
              </a:tblGrid>
              <a:tr h="4320480">
                <a:tc>
                  <a:txBody>
                    <a:bodyPr/>
                    <a:lstStyle/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function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print_value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(name, v) {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("Name: "+ name + ", 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("Value: "+ v + 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/&gt;");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}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function add(a, b) {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return (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a+b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}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print_value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("The title of this book", "HTML5 </a:t>
                      </a:r>
                      <a:r>
                        <a:rPr lang="ko-KR" altLang="en-US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웹프로그래밍입문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print_value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("No name");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print_value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("PI", 3.14);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result1 = add(12, 34);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result2 = add(56, "78");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("result1 = " + result1 + 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/&gt;");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("result2 = " + result2 + 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/&gt;");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("11+12 = " + add(11, 12) + 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/&gt;");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("Steve + Jobs = " + add("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Steave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", "Jobs") + 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/&gt;");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pSp>
        <p:nvGrpSpPr>
          <p:cNvPr id="6" name="그룹 5"/>
          <p:cNvGrpSpPr/>
          <p:nvPr/>
        </p:nvGrpSpPr>
        <p:grpSpPr>
          <a:xfrm>
            <a:off x="2057948" y="2348880"/>
            <a:ext cx="6573646" cy="759331"/>
            <a:chOff x="-268075" y="-1126169"/>
            <a:chExt cx="2634040" cy="618212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1116632" y="-1126169"/>
              <a:ext cx="1249333" cy="522613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36000" tIns="0" rIns="36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 latinLnBrk="0">
                <a:lnSpc>
                  <a:spcPct val="160000"/>
                </a:lnSpc>
                <a:spcAft>
                  <a:spcPts val="0"/>
                </a:spcAft>
              </a:pP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함수의 </a:t>
              </a:r>
              <a:r>
                <a:rPr lang="ko-KR" sz="1400" kern="100" spc="-50" dirty="0" err="1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리턴값이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있는 경우에는 단지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return (</a:t>
              </a:r>
              <a:r>
                <a:rPr lang="ko-KR" sz="1400" kern="100" spc="-50" dirty="0" err="1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리턴값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); 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이라고 적어주면 된다</a:t>
              </a:r>
              <a:endParaRPr lang="ko-KR" sz="1400" kern="100" dirty="0">
                <a:solidFill>
                  <a:srgbClr val="000000"/>
                </a:solidFill>
                <a:effectLst/>
                <a:latin typeface="한컴바탕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8" name="직선 화살표 연결선 7"/>
            <p:cNvCxnSpPr>
              <a:stCxn id="7" idx="1"/>
            </p:cNvCxnSpPr>
            <p:nvPr/>
          </p:nvCxnSpPr>
          <p:spPr>
            <a:xfrm flipH="1">
              <a:off x="-268075" y="-864863"/>
              <a:ext cx="1384549" cy="35690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6351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사용자 정의 함수 예제 실행결과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45</a:t>
            </a:fld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916832"/>
            <a:ext cx="5113020" cy="2420303"/>
          </a:xfrm>
          <a:prstGeom prst="rect">
            <a:avLst/>
          </a:prstGeom>
        </p:spPr>
      </p:pic>
      <p:grpSp>
        <p:nvGrpSpPr>
          <p:cNvPr id="10" name="그룹 9"/>
          <p:cNvGrpSpPr/>
          <p:nvPr/>
        </p:nvGrpSpPr>
        <p:grpSpPr>
          <a:xfrm>
            <a:off x="3203848" y="3212976"/>
            <a:ext cx="4339737" cy="1282114"/>
            <a:chOff x="831711" y="-1229415"/>
            <a:chExt cx="1833368" cy="550316"/>
          </a:xfrm>
        </p:grpSpPr>
        <p:sp>
          <p:nvSpPr>
            <p:cNvPr id="11" name="모서리가 둥근 직사각형 10"/>
            <p:cNvSpPr/>
            <p:nvPr/>
          </p:nvSpPr>
          <p:spPr>
            <a:xfrm>
              <a:off x="1393337" y="-1062466"/>
              <a:ext cx="1271742" cy="383367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36000" tIns="0" rIns="36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 latinLnBrk="0">
                <a:lnSpc>
                  <a:spcPct val="160000"/>
                </a:lnSpc>
                <a:spcAft>
                  <a:spcPts val="0"/>
                </a:spcAft>
              </a:pP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두 번째 매개변수를 넘기지 않았으므로 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undefined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로 처리됨</a:t>
              </a:r>
              <a:endParaRPr lang="ko-KR" sz="1400" kern="100" dirty="0">
                <a:solidFill>
                  <a:srgbClr val="000000"/>
                </a:solidFill>
                <a:effectLst/>
                <a:latin typeface="한컴바탕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12" name="직선 화살표 연결선 11"/>
            <p:cNvCxnSpPr>
              <a:stCxn id="11" idx="1"/>
            </p:cNvCxnSpPr>
            <p:nvPr/>
          </p:nvCxnSpPr>
          <p:spPr>
            <a:xfrm flipH="1" flipV="1">
              <a:off x="831711" y="-1229415"/>
              <a:ext cx="561597" cy="35843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88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객체 기반의 자바스크립트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ko-KR" sz="2000" dirty="0" smtClean="0"/>
              <a:t>자바 </a:t>
            </a:r>
            <a:r>
              <a:rPr lang="ko-KR" altLang="ko-KR" sz="2000" dirty="0"/>
              <a:t>언어의 영향을 </a:t>
            </a:r>
            <a:r>
              <a:rPr lang="ko-KR" altLang="ko-KR" sz="2000" dirty="0" smtClean="0"/>
              <a:t>받</a:t>
            </a:r>
            <a:r>
              <a:rPr lang="ko-KR" altLang="en-US" sz="2000" dirty="0" smtClean="0"/>
              <a:t>아서</a:t>
            </a:r>
            <a:r>
              <a:rPr lang="ko-KR" altLang="ko-KR" sz="2000" dirty="0" smtClean="0"/>
              <a:t> </a:t>
            </a:r>
            <a:r>
              <a:rPr lang="ko-KR" altLang="ko-KR" sz="2000" dirty="0"/>
              <a:t>문법적으로 비슷한 형태를 가지는 </a:t>
            </a:r>
            <a:r>
              <a:rPr lang="ko-KR" altLang="ko-KR" sz="2000" dirty="0" smtClean="0"/>
              <a:t>공통점</a:t>
            </a:r>
            <a:r>
              <a:rPr lang="ko-KR" altLang="en-US" sz="2000" dirty="0" smtClean="0"/>
              <a:t>이 있으나 </a:t>
            </a:r>
            <a:r>
              <a:rPr lang="ko-KR" altLang="ko-KR" sz="2000" dirty="0" smtClean="0"/>
              <a:t>자바 </a:t>
            </a:r>
            <a:r>
              <a:rPr lang="ko-KR" altLang="ko-KR" sz="2000" dirty="0"/>
              <a:t>언어와는 </a:t>
            </a:r>
            <a:r>
              <a:rPr lang="ko-KR" altLang="en-US" sz="2000" dirty="0" smtClean="0"/>
              <a:t>다음과 같이</a:t>
            </a:r>
            <a:r>
              <a:rPr lang="ko-KR" altLang="ko-KR" sz="2000" dirty="0" smtClean="0"/>
              <a:t> </a:t>
            </a:r>
            <a:r>
              <a:rPr lang="ko-KR" altLang="ko-KR" sz="2000" dirty="0"/>
              <a:t>차이점을 </a:t>
            </a:r>
            <a:r>
              <a:rPr lang="ko-KR" altLang="ko-KR" sz="2000" dirty="0" smtClean="0"/>
              <a:t>가진다</a:t>
            </a:r>
            <a:r>
              <a:rPr lang="en-US" altLang="ko-KR" sz="2000" dirty="0" smtClean="0"/>
              <a:t> </a:t>
            </a:r>
            <a:endParaRPr lang="ko-KR" alt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5</a:t>
            </a:fld>
            <a:endParaRPr lang="ko-KR" alt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9679317"/>
              </p:ext>
            </p:extLst>
          </p:nvPr>
        </p:nvGraphicFramePr>
        <p:xfrm>
          <a:off x="683568" y="2420888"/>
          <a:ext cx="7848873" cy="3960440"/>
        </p:xfrm>
        <a:graphic>
          <a:graphicData uri="http://schemas.openxmlformats.org/drawingml/2006/table">
            <a:tbl>
              <a:tblPr firstRow="1" firstCol="1" bandRow="1">
                <a:tableStyleId>{EB9631B5-78F2-41C9-869B-9F39066F8104}</a:tableStyleId>
              </a:tblPr>
              <a:tblGrid>
                <a:gridCol w="1296144"/>
                <a:gridCol w="3240360"/>
                <a:gridCol w="3312369"/>
              </a:tblGrid>
              <a:tr h="413989">
                <a:tc>
                  <a:txBody>
                    <a:bodyPr/>
                    <a:lstStyle/>
                    <a:p>
                      <a:pPr algn="ctr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 dirty="0">
                          <a:effectLst/>
                        </a:rPr>
                        <a:t> </a:t>
                      </a:r>
                      <a:endParaRPr lang="ko-KR" sz="18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 dirty="0">
                          <a:effectLst/>
                        </a:rPr>
                        <a:t>자바스크립트</a:t>
                      </a:r>
                      <a:endParaRPr lang="ko-KR" sz="18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>
                          <a:effectLst/>
                        </a:rPr>
                        <a:t>자바 언어</a:t>
                      </a:r>
                      <a:endParaRPr lang="ko-KR" sz="18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132323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>
                          <a:effectLst/>
                        </a:rPr>
                        <a:t>실행 방식</a:t>
                      </a:r>
                      <a:endParaRPr lang="ko-KR" sz="18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 dirty="0">
                          <a:effectLst/>
                        </a:rPr>
                        <a:t>웹 브라우저에서 바로 자바스크립트 코드를 해석하고 바로 실행</a:t>
                      </a:r>
                      <a:r>
                        <a:rPr lang="en-US" sz="1600" b="1" kern="100" dirty="0">
                          <a:effectLst/>
                        </a:rPr>
                        <a:t> (</a:t>
                      </a:r>
                      <a:r>
                        <a:rPr lang="ko-KR" sz="1600" b="1" kern="100" dirty="0">
                          <a:effectLst/>
                        </a:rPr>
                        <a:t>스크립트</a:t>
                      </a:r>
                      <a:r>
                        <a:rPr lang="en-US" sz="1600" b="1" kern="100" dirty="0">
                          <a:effectLst/>
                        </a:rPr>
                        <a:t>/</a:t>
                      </a:r>
                      <a:r>
                        <a:rPr lang="ko-KR" sz="1600" b="1" kern="100" dirty="0">
                          <a:effectLst/>
                        </a:rPr>
                        <a:t>인터프리터 기반 언어</a:t>
                      </a:r>
                      <a:r>
                        <a:rPr lang="en-US" sz="1600" b="1" kern="100" dirty="0">
                          <a:effectLst/>
                        </a:rPr>
                        <a:t>)</a:t>
                      </a:r>
                      <a:endParaRPr lang="ko-KR" sz="16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 dirty="0">
                          <a:effectLst/>
                        </a:rPr>
                        <a:t>자바 프로그램을 컴파일 후 변환된 </a:t>
                      </a:r>
                      <a:r>
                        <a:rPr lang="en-US" sz="1600" b="1" kern="100" dirty="0">
                          <a:effectLst/>
                        </a:rPr>
                        <a:t> object code</a:t>
                      </a:r>
                      <a:r>
                        <a:rPr lang="ko-KR" sz="1600" b="1" kern="100" dirty="0">
                          <a:effectLst/>
                        </a:rPr>
                        <a:t>를 자바가상머신에서 실행하는 방식 </a:t>
                      </a:r>
                      <a:r>
                        <a:rPr lang="en-US" sz="1600" b="1" kern="100" dirty="0">
                          <a:effectLst/>
                        </a:rPr>
                        <a:t>(</a:t>
                      </a:r>
                      <a:r>
                        <a:rPr lang="ko-KR" sz="1600" b="1" kern="100" dirty="0">
                          <a:effectLst/>
                        </a:rPr>
                        <a:t>컴파일 기반 언어</a:t>
                      </a:r>
                      <a:r>
                        <a:rPr lang="en-US" sz="1600" b="1" kern="100" dirty="0">
                          <a:effectLst/>
                        </a:rPr>
                        <a:t>)</a:t>
                      </a:r>
                      <a:endParaRPr lang="ko-KR" sz="16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9502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>
                          <a:effectLst/>
                        </a:rPr>
                        <a:t>성격</a:t>
                      </a:r>
                      <a:endParaRPr lang="ko-KR" sz="18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 dirty="0">
                          <a:effectLst/>
                        </a:rPr>
                        <a:t>객체기반</a:t>
                      </a:r>
                      <a:r>
                        <a:rPr lang="en-US" sz="1600" b="1" kern="100" dirty="0">
                          <a:effectLst/>
                        </a:rPr>
                        <a:t>(object-based)</a:t>
                      </a:r>
                      <a:endParaRPr lang="ko-KR" sz="18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 dirty="0">
                          <a:effectLst/>
                        </a:rPr>
                        <a:t>객체지향</a:t>
                      </a:r>
                      <a:r>
                        <a:rPr lang="en-US" sz="1600" b="1" kern="100" dirty="0">
                          <a:effectLst/>
                        </a:rPr>
                        <a:t>(object-oriented)</a:t>
                      </a:r>
                      <a:endParaRPr lang="ko-KR" sz="18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58509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>
                          <a:effectLst/>
                        </a:rPr>
                        <a:t>작성 형태</a:t>
                      </a:r>
                      <a:endParaRPr lang="ko-KR" sz="18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 dirty="0">
                          <a:effectLst/>
                        </a:rPr>
                        <a:t>HTML </a:t>
                      </a:r>
                      <a:r>
                        <a:rPr lang="ko-KR" sz="1600" b="1" kern="100" dirty="0">
                          <a:effectLst/>
                        </a:rPr>
                        <a:t>파일 내에 포함되어 작성됨</a:t>
                      </a:r>
                      <a:endParaRPr lang="ko-KR" sz="18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 dirty="0">
                          <a:effectLst/>
                        </a:rPr>
                        <a:t>별도의 자바 프로그램 파일로 작성</a:t>
                      </a:r>
                      <a:endParaRPr lang="ko-KR" sz="18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1143099">
                <a:tc>
                  <a:txBody>
                    <a:bodyPr/>
                    <a:lstStyle/>
                    <a:p>
                      <a:pPr algn="ctr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 dirty="0">
                          <a:effectLst/>
                        </a:rPr>
                        <a:t>변수형 선언 및 타입 검사</a:t>
                      </a:r>
                      <a:endParaRPr lang="ko-KR" sz="18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 dirty="0">
                          <a:effectLst/>
                        </a:rPr>
                        <a:t>변수의 선언이 따로 필요 없으며 타입 검사도 매우 느슨함</a:t>
                      </a:r>
                      <a:endParaRPr lang="ko-KR" sz="18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 dirty="0">
                          <a:effectLst/>
                        </a:rPr>
                        <a:t>변수의 선언이 필요하며 변수 타입의 검사가 매우 엄격함</a:t>
                      </a:r>
                      <a:endParaRPr lang="ko-KR" sz="18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1040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자바스크립트 작성하기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자바스크립트 코드는 </a:t>
            </a:r>
            <a:r>
              <a:rPr lang="en-US" altLang="ko-KR" dirty="0" smtClean="0"/>
              <a:t>HTML </a:t>
            </a:r>
            <a:r>
              <a:rPr lang="ko-KR" altLang="en-US" dirty="0" smtClean="0"/>
              <a:t>파일 없이 웹브라우저에서 독립적으로 </a:t>
            </a:r>
            <a:r>
              <a:rPr lang="ko-KR" altLang="en-US" dirty="0"/>
              <a:t>실행 될 </a:t>
            </a:r>
            <a:r>
              <a:rPr lang="ko-KR" altLang="en-US" dirty="0" smtClean="0"/>
              <a:t>수 없음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반드시 </a:t>
            </a:r>
            <a:r>
              <a:rPr lang="en-US" altLang="ko-KR" dirty="0"/>
              <a:t>HTML </a:t>
            </a:r>
            <a:r>
              <a:rPr lang="ko-KR" altLang="en-US" dirty="0"/>
              <a:t>파일 내에 포함되어 있어야 </a:t>
            </a:r>
            <a:r>
              <a:rPr lang="ko-KR" altLang="en-US" dirty="0" smtClean="0"/>
              <a:t>한다</a:t>
            </a:r>
            <a:endParaRPr lang="en-US" altLang="ko-KR" dirty="0" smtClean="0"/>
          </a:p>
          <a:p>
            <a:r>
              <a:rPr lang="en-US" altLang="ko-KR" dirty="0" smtClean="0"/>
              <a:t>HTML </a:t>
            </a:r>
            <a:r>
              <a:rPr lang="ko-KR" altLang="ko-KR" dirty="0"/>
              <a:t>파일 내에 포함 시키는 </a:t>
            </a:r>
            <a:r>
              <a:rPr lang="ko-KR" altLang="en-US" dirty="0" smtClean="0"/>
              <a:t>두가지 방식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웹문서 </a:t>
            </a:r>
            <a:r>
              <a:rPr lang="ko-KR" altLang="en-US" dirty="0"/>
              <a:t>내장 </a:t>
            </a:r>
            <a:r>
              <a:rPr lang="ko-KR" altLang="en-US" dirty="0" smtClean="0"/>
              <a:t>방식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외부 </a:t>
            </a:r>
            <a:r>
              <a:rPr lang="ko-KR" altLang="en-US" dirty="0"/>
              <a:t>파일 참조 </a:t>
            </a:r>
            <a:r>
              <a:rPr lang="ko-KR" altLang="en-US" dirty="0" smtClean="0"/>
              <a:t>방식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967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웹문서 내장 방식</a:t>
            </a:r>
            <a:endParaRPr lang="ko-KR" alt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6474364"/>
              </p:ext>
            </p:extLst>
          </p:nvPr>
        </p:nvGraphicFramePr>
        <p:xfrm>
          <a:off x="1475656" y="1988840"/>
          <a:ext cx="6120680" cy="2322289"/>
        </p:xfrm>
        <a:graphic>
          <a:graphicData uri="http://schemas.openxmlformats.org/drawingml/2006/table">
            <a:tbl>
              <a:tblPr firstRow="1" firstCol="1" bandRow="1"/>
              <a:tblGrid>
                <a:gridCol w="368905"/>
                <a:gridCol w="5751775"/>
              </a:tblGrid>
              <a:tr h="2322289">
                <a:tc>
                  <a:txBody>
                    <a:bodyPr/>
                    <a:lstStyle/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1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2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3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4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5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6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7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8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9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36195" marR="9017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&lt;!-- HTML documents... --&gt;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....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&lt;script type = "text/</a:t>
                      </a:r>
                      <a:r>
                        <a:rPr lang="en-US" sz="1400" b="1" kern="100" dirty="0" err="1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javascript</a:t>
                      </a: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"&gt; 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   &lt;!--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       // </a:t>
                      </a:r>
                      <a:r>
                        <a:rPr lang="ko-KR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자바스크립트</a:t>
                      </a:r>
                      <a:r>
                        <a:rPr lang="ko-KR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코드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   // --&gt;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&lt;/script&gt; 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....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&lt;!-- HTML documents... --&gt;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36195" marR="9017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7</a:t>
            </a:fld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3502151" y="1686599"/>
            <a:ext cx="5353436" cy="888285"/>
            <a:chOff x="39064" y="1"/>
            <a:chExt cx="2541676" cy="612135"/>
          </a:xfrm>
          <a:noFill/>
        </p:grpSpPr>
        <p:sp>
          <p:nvSpPr>
            <p:cNvPr id="19" name="모서리가 둥근 직사각형 18"/>
            <p:cNvSpPr/>
            <p:nvPr/>
          </p:nvSpPr>
          <p:spPr>
            <a:xfrm>
              <a:off x="618472" y="1"/>
              <a:ext cx="1962268" cy="283580"/>
            </a:xfrm>
            <a:prstGeom prst="roundRect">
              <a:avLst/>
            </a:prstGeom>
            <a:grp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ko-KR" sz="1400" kern="100" spc="-5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자바스크립트 포함의 시작을 알리는</a:t>
              </a:r>
              <a:r>
                <a:rPr lang="en-US" sz="1400" kern="100" spc="-5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 &lt;script&gt; </a:t>
              </a:r>
              <a:r>
                <a:rPr lang="ko-KR" sz="1400" kern="100" spc="-5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태그</a:t>
              </a:r>
              <a:endParaRPr lang="ko-KR" sz="1400" kern="1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20" name="직선 화살표 연결선 19"/>
            <p:cNvCxnSpPr>
              <a:stCxn id="19" idx="1"/>
            </p:cNvCxnSpPr>
            <p:nvPr/>
          </p:nvCxnSpPr>
          <p:spPr>
            <a:xfrm flipH="1">
              <a:off x="39064" y="141791"/>
              <a:ext cx="579407" cy="470345"/>
            </a:xfrm>
            <a:prstGeom prst="straightConnector1">
              <a:avLst/>
            </a:prstGeom>
            <a:grpFill/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8" name="그룹 7"/>
          <p:cNvGrpSpPr/>
          <p:nvPr/>
        </p:nvGrpSpPr>
        <p:grpSpPr>
          <a:xfrm>
            <a:off x="4645690" y="2723515"/>
            <a:ext cx="4318798" cy="598493"/>
            <a:chOff x="-316504" y="-78180"/>
            <a:chExt cx="1845694" cy="412972"/>
          </a:xfrm>
          <a:noFill/>
        </p:grpSpPr>
        <p:sp>
          <p:nvSpPr>
            <p:cNvPr id="15" name="모서리가 둥근 직사각형 14"/>
            <p:cNvSpPr/>
            <p:nvPr/>
          </p:nvSpPr>
          <p:spPr>
            <a:xfrm>
              <a:off x="195612" y="-78180"/>
              <a:ext cx="1333578" cy="412972"/>
            </a:xfrm>
            <a:prstGeom prst="roundRect">
              <a:avLst/>
            </a:prstGeom>
            <a:grp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 latinLnBrk="0">
                <a:spcAft>
                  <a:spcPts val="0"/>
                </a:spcAft>
              </a:pP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실제 자바스크립트 코드들이 위치하는 </a:t>
              </a:r>
              <a:r>
                <a:rPr lang="ko-KR" sz="1400" kern="100" spc="-50" dirty="0" smtClean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곳</a:t>
              </a:r>
              <a:endParaRPr lang="ko-KR" sz="1400" kern="1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16" name="직선 화살표 연결선 15"/>
            <p:cNvCxnSpPr>
              <a:stCxn id="15" idx="1"/>
            </p:cNvCxnSpPr>
            <p:nvPr/>
          </p:nvCxnSpPr>
          <p:spPr>
            <a:xfrm flipH="1">
              <a:off x="-316504" y="128306"/>
              <a:ext cx="512116" cy="73227"/>
            </a:xfrm>
            <a:prstGeom prst="straightConnector1">
              <a:avLst/>
            </a:prstGeom>
            <a:grpFill/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10" name="그룹 9"/>
          <p:cNvGrpSpPr/>
          <p:nvPr/>
        </p:nvGrpSpPr>
        <p:grpSpPr>
          <a:xfrm>
            <a:off x="2771799" y="3667279"/>
            <a:ext cx="5303045" cy="1778285"/>
            <a:chOff x="-551986" y="-1034337"/>
            <a:chExt cx="2518048" cy="1226412"/>
          </a:xfrm>
          <a:noFill/>
        </p:grpSpPr>
        <p:sp>
          <p:nvSpPr>
            <p:cNvPr id="11" name="모서리가 둥근 직사각형 10"/>
            <p:cNvSpPr/>
            <p:nvPr/>
          </p:nvSpPr>
          <p:spPr>
            <a:xfrm>
              <a:off x="777299" y="-239733"/>
              <a:ext cx="1188763" cy="431808"/>
            </a:xfrm>
            <a:prstGeom prst="roundRect">
              <a:avLst/>
            </a:prstGeom>
            <a:grp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 latinLnBrk="0">
                <a:spcAft>
                  <a:spcPts val="0"/>
                </a:spcAft>
              </a:pP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자바스크립트 포함의 끝을 알리는 </a:t>
              </a:r>
              <a:r>
                <a:rPr lang="ko-KR" sz="1400" kern="100" spc="-50" dirty="0" err="1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클로징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</a:t>
              </a:r>
              <a:r>
                <a:rPr lang="ko-KR" sz="1400" kern="100" spc="-50" dirty="0" smtClean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태그</a:t>
              </a:r>
              <a:endParaRPr lang="ko-KR" sz="1400" kern="1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12" name="직선 화살표 연결선 11"/>
            <p:cNvCxnSpPr>
              <a:stCxn id="11" idx="1"/>
            </p:cNvCxnSpPr>
            <p:nvPr/>
          </p:nvCxnSpPr>
          <p:spPr>
            <a:xfrm flipH="1" flipV="1">
              <a:off x="-551986" y="-1034337"/>
              <a:ext cx="1329284" cy="1010508"/>
            </a:xfrm>
            <a:prstGeom prst="straightConnector1">
              <a:avLst/>
            </a:prstGeom>
            <a:grpFill/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9713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외부 파일 참조 방식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8</a:t>
            </a:fld>
            <a:endParaRPr lang="ko-KR" altLang="en-US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761485"/>
              </p:ext>
            </p:extLst>
          </p:nvPr>
        </p:nvGraphicFramePr>
        <p:xfrm>
          <a:off x="899592" y="4725144"/>
          <a:ext cx="7416824" cy="1712919"/>
        </p:xfrm>
        <a:graphic>
          <a:graphicData uri="http://schemas.openxmlformats.org/drawingml/2006/table">
            <a:tbl>
              <a:tblPr firstRow="1" firstCol="1" bandRow="1"/>
              <a:tblGrid>
                <a:gridCol w="375009"/>
                <a:gridCol w="7041815"/>
              </a:tblGrid>
              <a:tr h="1712919">
                <a:tc>
                  <a:txBody>
                    <a:bodyPr/>
                    <a:lstStyle/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1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2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3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4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5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6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7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&lt;!-- HTML documents... --&gt; 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....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&lt;script </a:t>
                      </a:r>
                      <a:r>
                        <a:rPr lang="en-US" sz="1400" b="1" kern="100" dirty="0" smtClean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type="</a:t>
                      </a: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text/</a:t>
                      </a:r>
                      <a:r>
                        <a:rPr lang="en-US" sz="1400" b="1" kern="100" dirty="0" err="1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javascript</a:t>
                      </a: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 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         </a:t>
                      </a:r>
                      <a:r>
                        <a:rPr lang="en-US" sz="1400" b="1" kern="100" dirty="0" err="1" smtClean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src</a:t>
                      </a:r>
                      <a:r>
                        <a:rPr lang="en-US" sz="1400" b="1" kern="100" dirty="0" smtClean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="</a:t>
                      </a: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http</a:t>
                      </a:r>
                      <a:r>
                        <a:rPr lang="en-US" sz="1400" b="1" kern="100" dirty="0" smtClean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://webclass.me/html5/javascript_example.js</a:t>
                      </a: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"&gt; 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&lt;/script&gt;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....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&lt;!-- HTML documents... --&gt;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kern="100" dirty="0">
                <a:latin typeface="Consolas"/>
                <a:cs typeface="Times New Roman"/>
              </a:rPr>
              <a:t>&lt;script&gt;</a:t>
            </a:r>
            <a:r>
              <a:rPr lang="en-US" altLang="ko-KR" kern="100" dirty="0">
                <a:latin typeface="Consolas"/>
                <a:cs typeface="Times New Roman"/>
              </a:rPr>
              <a:t> </a:t>
            </a:r>
            <a:r>
              <a:rPr lang="ko-KR" altLang="ko-KR" kern="100" dirty="0">
                <a:latin typeface="Consolas"/>
                <a:cs typeface="Consolas"/>
              </a:rPr>
              <a:t>태그의</a:t>
            </a:r>
            <a:r>
              <a:rPr lang="ko-KR" altLang="ko-KR" kern="100" dirty="0">
                <a:latin typeface="맑은 고딕"/>
                <a:ea typeface="Consolas"/>
                <a:cs typeface="Times New Roman"/>
              </a:rPr>
              <a:t> </a:t>
            </a:r>
            <a:r>
              <a:rPr lang="en-US" altLang="ko-KR" b="1" kern="100" dirty="0" err="1">
                <a:latin typeface="맑은 고딕"/>
                <a:ea typeface="Consolas"/>
                <a:cs typeface="Times New Roman"/>
              </a:rPr>
              <a:t>src</a:t>
            </a:r>
            <a:r>
              <a:rPr lang="en-US" altLang="ko-KR" kern="100" dirty="0">
                <a:latin typeface="맑은 고딕"/>
                <a:ea typeface="Consolas"/>
                <a:cs typeface="Times New Roman"/>
              </a:rPr>
              <a:t> </a:t>
            </a:r>
            <a:r>
              <a:rPr lang="ko-KR" altLang="ko-KR" kern="100" dirty="0">
                <a:latin typeface="Consolas"/>
                <a:cs typeface="Consolas"/>
              </a:rPr>
              <a:t>속성의</a:t>
            </a:r>
            <a:r>
              <a:rPr lang="ko-KR" altLang="ko-KR" kern="100" dirty="0">
                <a:latin typeface="맑은 고딕"/>
                <a:ea typeface="Consolas"/>
                <a:cs typeface="Times New Roman"/>
              </a:rPr>
              <a:t> </a:t>
            </a:r>
            <a:r>
              <a:rPr lang="ko-KR" altLang="ko-KR" kern="100" dirty="0">
                <a:latin typeface="Consolas"/>
                <a:cs typeface="Consolas"/>
              </a:rPr>
              <a:t>값으로</a:t>
            </a:r>
            <a:r>
              <a:rPr lang="ko-KR" altLang="ko-KR" kern="100" dirty="0">
                <a:latin typeface="맑은 고딕"/>
                <a:ea typeface="Consolas"/>
                <a:cs typeface="Times New Roman"/>
              </a:rPr>
              <a:t> </a:t>
            </a:r>
            <a:r>
              <a:rPr lang="ko-KR" altLang="ko-KR" kern="100" dirty="0">
                <a:latin typeface="Consolas"/>
                <a:cs typeface="Consolas"/>
              </a:rPr>
              <a:t>자바스크립트</a:t>
            </a:r>
            <a:r>
              <a:rPr lang="ko-KR" altLang="ko-KR" kern="100" dirty="0">
                <a:latin typeface="맑은 고딕"/>
                <a:ea typeface="Consolas"/>
                <a:cs typeface="Times New Roman"/>
              </a:rPr>
              <a:t> </a:t>
            </a:r>
            <a:r>
              <a:rPr lang="ko-KR" altLang="ko-KR" kern="100" dirty="0" smtClean="0">
                <a:latin typeface="Consolas"/>
                <a:cs typeface="Consolas"/>
              </a:rPr>
              <a:t>파일</a:t>
            </a:r>
            <a:r>
              <a:rPr lang="ko-KR" altLang="en-US" kern="100" dirty="0" smtClean="0">
                <a:latin typeface="Consolas"/>
                <a:cs typeface="Consolas"/>
              </a:rPr>
              <a:t>의 경로를 지정</a:t>
            </a:r>
            <a:endParaRPr lang="en-US" altLang="ko-KR" kern="100" dirty="0" smtClean="0">
              <a:latin typeface="Consolas"/>
              <a:cs typeface="Consolas"/>
            </a:endParaRP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kern="100" dirty="0" smtClean="0">
                <a:latin typeface="Consolas"/>
                <a:cs typeface="Consolas"/>
              </a:rPr>
              <a:t>자</a:t>
            </a:r>
            <a:r>
              <a:rPr lang="ko-KR" altLang="ko-KR" kern="100" dirty="0" smtClean="0">
                <a:latin typeface="Consolas"/>
                <a:cs typeface="Consolas"/>
              </a:rPr>
              <a:t>바스크립트</a:t>
            </a:r>
            <a:r>
              <a:rPr lang="ko-KR" altLang="ko-KR" kern="100" dirty="0" smtClean="0">
                <a:latin typeface="맑은 고딕"/>
                <a:ea typeface="Consolas"/>
                <a:cs typeface="Times New Roman"/>
              </a:rPr>
              <a:t> </a:t>
            </a:r>
            <a:r>
              <a:rPr lang="ko-KR" altLang="ko-KR" kern="100" dirty="0">
                <a:latin typeface="Consolas"/>
                <a:cs typeface="Consolas"/>
              </a:rPr>
              <a:t>파일</a:t>
            </a:r>
            <a:r>
              <a:rPr lang="ko-KR" altLang="en-US" kern="100" dirty="0">
                <a:latin typeface="Consolas"/>
                <a:cs typeface="Consolas"/>
              </a:rPr>
              <a:t>의 </a:t>
            </a:r>
            <a:r>
              <a:rPr lang="en-US" altLang="ko-KR" kern="100" dirty="0" smtClean="0">
                <a:latin typeface="Consolas"/>
                <a:cs typeface="Consolas"/>
              </a:rPr>
              <a:t>URL </a:t>
            </a:r>
            <a:r>
              <a:rPr lang="ko-KR" altLang="en-US" kern="100" dirty="0" smtClean="0">
                <a:latin typeface="Consolas"/>
                <a:cs typeface="Consolas"/>
              </a:rPr>
              <a:t>경로 지정 가능</a:t>
            </a:r>
            <a:endParaRPr lang="en-US" altLang="ko-KR" dirty="0" smtClean="0"/>
          </a:p>
        </p:txBody>
      </p:sp>
      <p:graphicFrame>
        <p:nvGraphicFramePr>
          <p:cNvPr id="13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97436"/>
              </p:ext>
            </p:extLst>
          </p:nvPr>
        </p:nvGraphicFramePr>
        <p:xfrm>
          <a:off x="899592" y="2492896"/>
          <a:ext cx="7416824" cy="1510914"/>
        </p:xfrm>
        <a:graphic>
          <a:graphicData uri="http://schemas.openxmlformats.org/drawingml/2006/table">
            <a:tbl>
              <a:tblPr firstRow="1" firstCol="1" bandRow="1"/>
              <a:tblGrid>
                <a:gridCol w="384283"/>
                <a:gridCol w="7032541"/>
              </a:tblGrid>
              <a:tr h="1510914">
                <a:tc>
                  <a:txBody>
                    <a:bodyPr/>
                    <a:lstStyle/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1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2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3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4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5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6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&lt;!-- HTML documents... --&gt; 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....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&lt;script </a:t>
                      </a:r>
                      <a:r>
                        <a:rPr lang="en-US" sz="1400" b="1" kern="100" dirty="0" smtClean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type="</a:t>
                      </a: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text/</a:t>
                      </a:r>
                      <a:r>
                        <a:rPr lang="en-US" sz="1400" b="1" kern="100" dirty="0" err="1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javascript</a:t>
                      </a: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 </a:t>
                      </a:r>
                      <a:r>
                        <a:rPr lang="en-US" sz="1400" b="1" kern="100" dirty="0" err="1" smtClean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src</a:t>
                      </a:r>
                      <a:r>
                        <a:rPr lang="en-US" sz="1400" b="1" kern="100" dirty="0" smtClean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="</a:t>
                      </a: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myscript.js"&gt; 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&lt;/script&gt;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....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&lt;!-- HTML documents... --&gt;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7" name="그룹 6"/>
          <p:cNvGrpSpPr/>
          <p:nvPr/>
        </p:nvGrpSpPr>
        <p:grpSpPr>
          <a:xfrm>
            <a:off x="4571999" y="2132856"/>
            <a:ext cx="4248473" cy="864096"/>
            <a:chOff x="475762" y="-35320"/>
            <a:chExt cx="2144074" cy="647365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595204" y="-35320"/>
              <a:ext cx="2024632" cy="400460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36000" tIns="0" rIns="36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&lt;script&gt; </a:t>
              </a:r>
              <a:r>
                <a:rPr lang="ko-KR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요소의</a:t>
              </a:r>
              <a:r>
                <a:rPr lang="en-US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 src </a:t>
              </a:r>
              <a:r>
                <a:rPr lang="ko-KR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속성의 값으로 실제 자바스크립트 파일의 경로를 지정할 수 있다</a:t>
              </a:r>
              <a:r>
                <a:rPr lang="en-US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.</a:t>
              </a:r>
              <a:endParaRPr lang="ko-KR" sz="1400" kern="100">
                <a:effectLst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9" name="직선 화살표 연결선 8"/>
            <p:cNvCxnSpPr>
              <a:stCxn id="8" idx="1"/>
            </p:cNvCxnSpPr>
            <p:nvPr/>
          </p:nvCxnSpPr>
          <p:spPr>
            <a:xfrm flipH="1">
              <a:off x="475762" y="164910"/>
              <a:ext cx="119442" cy="44713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14" name="그룹 13"/>
          <p:cNvGrpSpPr/>
          <p:nvPr/>
        </p:nvGrpSpPr>
        <p:grpSpPr>
          <a:xfrm>
            <a:off x="4808672" y="4509121"/>
            <a:ext cx="4250707" cy="936104"/>
            <a:chOff x="153736" y="-119501"/>
            <a:chExt cx="2479015" cy="542947"/>
          </a:xfrm>
        </p:grpSpPr>
        <p:sp>
          <p:nvSpPr>
            <p:cNvPr id="15" name="모서리가 둥근 직사각형 14"/>
            <p:cNvSpPr/>
            <p:nvPr/>
          </p:nvSpPr>
          <p:spPr>
            <a:xfrm>
              <a:off x="477655" y="-119501"/>
              <a:ext cx="2155096" cy="400460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36000" tIns="0" rIns="36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 kern="100" spc="-5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&lt;script&gt; </a:t>
              </a:r>
              <a:r>
                <a:rPr lang="ko-KR" sz="1400" kern="100" spc="-5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요소의</a:t>
              </a:r>
              <a:r>
                <a:rPr lang="en-US" sz="1400" kern="100" spc="-5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 </a:t>
              </a:r>
              <a:r>
                <a:rPr lang="en-US" sz="1400" kern="100" spc="-50" dirty="0" err="1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src</a:t>
              </a:r>
              <a:r>
                <a:rPr lang="en-US" sz="1400" kern="100" spc="-5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 </a:t>
              </a:r>
              <a:r>
                <a:rPr lang="ko-KR" sz="1400" kern="100" spc="-5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속성의 값으로 자바스크립트 파일이 위치한</a:t>
              </a:r>
              <a:r>
                <a:rPr lang="en-US" sz="1400" kern="100" spc="-5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 URL </a:t>
              </a:r>
              <a:r>
                <a:rPr lang="ko-KR" sz="1400" kern="100" spc="-5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경로를 지정할 수도 있다</a:t>
              </a:r>
              <a:r>
                <a:rPr lang="en-US" sz="1400" kern="100" spc="-5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.</a:t>
              </a:r>
              <a:endParaRPr lang="ko-KR" sz="1400" kern="1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16" name="직선 화살표 연결선 15"/>
            <p:cNvCxnSpPr>
              <a:stCxn id="15" idx="1"/>
            </p:cNvCxnSpPr>
            <p:nvPr/>
          </p:nvCxnSpPr>
          <p:spPr>
            <a:xfrm flipH="1">
              <a:off x="153736" y="80729"/>
              <a:ext cx="323919" cy="34271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1416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간단한 자바스크립트 예제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9</a:t>
            </a:fld>
            <a:endParaRPr lang="ko-KR" alt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7649839"/>
              </p:ext>
            </p:extLst>
          </p:nvPr>
        </p:nvGraphicFramePr>
        <p:xfrm>
          <a:off x="683568" y="1484784"/>
          <a:ext cx="7200800" cy="3744416"/>
        </p:xfrm>
        <a:graphic>
          <a:graphicData uri="http://schemas.openxmlformats.org/drawingml/2006/table">
            <a:tbl>
              <a:tblPr firstRow="1" firstCol="1" bandRow="1"/>
              <a:tblGrid>
                <a:gridCol w="394108"/>
                <a:gridCol w="6806692"/>
              </a:tblGrid>
              <a:tr h="3744416">
                <a:tc>
                  <a:txBody>
                    <a:bodyPr/>
                    <a:lstStyle/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1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2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3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4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5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6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7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8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9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10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11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12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13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14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15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16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17780" marR="71755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&lt;!DOCTYPE html&gt;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&lt;!-- hello.html</a:t>
                      </a:r>
                      <a:endParaRPr lang="ko-KR" sz="1400" kern="100" dirty="0" smtClean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228600"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ko-KR" sz="1400" kern="100" dirty="0" smtClean="0">
                          <a:effectLst/>
                          <a:latin typeface="+mn-lt"/>
                          <a:ea typeface="맑은 고딕"/>
                          <a:cs typeface="Consolas"/>
                        </a:rPr>
                        <a:t>간단한</a:t>
                      </a:r>
                      <a:r>
                        <a:rPr lang="ko-KR" sz="1400" kern="100" dirty="0" smtClean="0"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100" dirty="0" smtClean="0">
                          <a:effectLst/>
                          <a:latin typeface="+mn-lt"/>
                          <a:ea typeface="맑은 고딕"/>
                          <a:cs typeface="Consolas"/>
                        </a:rPr>
                        <a:t>인사말을</a:t>
                      </a:r>
                      <a:r>
                        <a:rPr lang="ko-KR" sz="1400" kern="100" dirty="0" smtClean="0"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100" dirty="0" smtClean="0">
                          <a:effectLst/>
                          <a:latin typeface="+mn-lt"/>
                          <a:ea typeface="맑은 고딕"/>
                          <a:cs typeface="Consolas"/>
                        </a:rPr>
                        <a:t>화면에</a:t>
                      </a:r>
                      <a:r>
                        <a:rPr lang="ko-KR" sz="1400" kern="100" dirty="0" smtClean="0"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100" dirty="0" smtClean="0">
                          <a:effectLst/>
                          <a:latin typeface="+mn-lt"/>
                          <a:ea typeface="맑은 고딕"/>
                          <a:cs typeface="Consolas"/>
                        </a:rPr>
                        <a:t>표시하는</a:t>
                      </a:r>
                      <a:r>
                        <a:rPr lang="en-US" sz="1400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HTML/</a:t>
                      </a:r>
                      <a:r>
                        <a:rPr lang="ko-KR" sz="1400" kern="100" dirty="0" smtClean="0">
                          <a:effectLst/>
                          <a:latin typeface="+mn-lt"/>
                          <a:ea typeface="맑은 고딕"/>
                          <a:cs typeface="Consolas"/>
                        </a:rPr>
                        <a:t>자바스크립트</a:t>
                      </a:r>
                      <a:r>
                        <a:rPr lang="ko-KR" sz="1400" kern="100" dirty="0" smtClean="0"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100" dirty="0" smtClean="0">
                          <a:effectLst/>
                          <a:latin typeface="+mn-lt"/>
                          <a:ea typeface="맑은 고딕"/>
                          <a:cs typeface="Consolas"/>
                        </a:rPr>
                        <a:t>기본</a:t>
                      </a:r>
                      <a:r>
                        <a:rPr lang="ko-KR" sz="1400" kern="100" dirty="0" smtClean="0"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100" dirty="0" smtClean="0">
                          <a:effectLst/>
                          <a:latin typeface="+mn-lt"/>
                          <a:ea typeface="맑은 고딕"/>
                          <a:cs typeface="Consolas"/>
                        </a:rPr>
                        <a:t>예제</a:t>
                      </a:r>
                      <a:endParaRPr lang="ko-KR" sz="1400" kern="100" dirty="0" smtClean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--&gt;</a:t>
                      </a:r>
                      <a:endParaRPr lang="ko-KR" sz="1400" kern="100" dirty="0" smtClean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html&gt;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&lt;head&gt;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&lt;title&gt; Welcome to the JavaScript &lt;/title&gt;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&lt;/head&gt;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&lt;body&gt;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114300"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&lt;script </a:t>
                      </a:r>
                      <a:r>
                        <a:rPr lang="en-US" sz="1400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type="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text/</a:t>
                      </a:r>
                      <a:r>
                        <a:rPr lang="en-US" sz="1400" kern="100" dirty="0" err="1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javascript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228600"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 &lt;!--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       </a:t>
                      </a:r>
                      <a:r>
                        <a:rPr lang="en-US" sz="1400" b="1" kern="100" dirty="0" err="1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document.write</a:t>
                      </a: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("Hello, welcome to the JavaScript world!"); 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   // --&gt;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114300"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&lt;/script&gt;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&lt;/body&gt;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&lt;/html&gt;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9" name="그룹 8"/>
          <p:cNvGrpSpPr/>
          <p:nvPr/>
        </p:nvGrpSpPr>
        <p:grpSpPr>
          <a:xfrm>
            <a:off x="2555776" y="2390834"/>
            <a:ext cx="6620413" cy="1686238"/>
            <a:chOff x="-618305" y="-35320"/>
            <a:chExt cx="3238141" cy="940855"/>
          </a:xfrm>
        </p:grpSpPr>
        <p:sp>
          <p:nvSpPr>
            <p:cNvPr id="10" name="모서리가 둥근 직사각형 9"/>
            <p:cNvSpPr/>
            <p:nvPr/>
          </p:nvSpPr>
          <p:spPr>
            <a:xfrm>
              <a:off x="-155418" y="-35320"/>
              <a:ext cx="2775254" cy="257835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36000" tIns="0" rIns="36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ko-KR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웹브라우저에서 보여지는 문서상에</a:t>
              </a:r>
              <a:r>
                <a:rPr lang="en-US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 Hello, welcome to the JavaScript world!</a:t>
              </a:r>
              <a:r>
                <a:rPr lang="ko-KR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라는 문구를 출력하는 명령문</a:t>
              </a:r>
              <a:endParaRPr lang="ko-KR" sz="1400" kern="100">
                <a:effectLst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11" name="직선 화살표 연결선 10"/>
            <p:cNvCxnSpPr>
              <a:stCxn id="10" idx="1"/>
            </p:cNvCxnSpPr>
            <p:nvPr/>
          </p:nvCxnSpPr>
          <p:spPr>
            <a:xfrm flipH="1">
              <a:off x="-618305" y="93597"/>
              <a:ext cx="462887" cy="81193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pic>
        <p:nvPicPr>
          <p:cNvPr id="12" name="그림 11"/>
          <p:cNvPicPr/>
          <p:nvPr/>
        </p:nvPicPr>
        <p:blipFill rotWithShape="1">
          <a:blip r:embed="rId2"/>
          <a:srcRect b="24839"/>
          <a:stretch/>
        </p:blipFill>
        <p:spPr>
          <a:xfrm>
            <a:off x="3203848" y="4345331"/>
            <a:ext cx="5644815" cy="167595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584" y="6120418"/>
            <a:ext cx="7200800" cy="553620"/>
          </a:xfrm>
        </p:spPr>
        <p:txBody>
          <a:bodyPr>
            <a:normAutofit/>
          </a:bodyPr>
          <a:lstStyle/>
          <a:p>
            <a:pPr latinLnBrk="0"/>
            <a:r>
              <a:rPr lang="en-US" altLang="ko-KR" sz="1800" dirty="0" smtClean="0"/>
              <a:t>“</a:t>
            </a:r>
            <a:r>
              <a:rPr lang="en-US" altLang="ko-KR" sz="1800" b="1" dirty="0" smtClean="0"/>
              <a:t>Hello</a:t>
            </a:r>
            <a:r>
              <a:rPr lang="en-US" altLang="ko-KR" sz="1800" b="1" dirty="0"/>
              <a:t>, welcome to the JavaScript world</a:t>
            </a:r>
            <a:r>
              <a:rPr lang="en-US" altLang="ko-KR" sz="1800" b="1" dirty="0" smtClean="0"/>
              <a:t>!”</a:t>
            </a:r>
            <a:r>
              <a:rPr lang="ko-KR" altLang="ko-KR" sz="1800" dirty="0" smtClean="0"/>
              <a:t>라는 </a:t>
            </a:r>
            <a:r>
              <a:rPr lang="ko-KR" altLang="ko-KR" sz="1800" dirty="0"/>
              <a:t>문구를 </a:t>
            </a:r>
            <a:r>
              <a:rPr lang="ko-KR" altLang="ko-KR" sz="1800" dirty="0" smtClean="0"/>
              <a:t>출력</a:t>
            </a:r>
            <a:endParaRPr lang="ko-KR" altLang="en-US" sz="180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9772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w_Simple01">
  <a:themeElements>
    <a:clrScheme name="New_Simple01">
      <a:dk1>
        <a:sysClr val="windowText" lastClr="000000"/>
      </a:dk1>
      <a:lt1>
        <a:sysClr val="window" lastClr="FFFFFF"/>
      </a:lt1>
      <a:dk2>
        <a:srgbClr val="562B71"/>
      </a:dk2>
      <a:lt2>
        <a:srgbClr val="DFF0F7"/>
      </a:lt2>
      <a:accent1>
        <a:srgbClr val="6BA2DF"/>
      </a:accent1>
      <a:accent2>
        <a:srgbClr val="C0504D"/>
      </a:accent2>
      <a:accent3>
        <a:srgbClr val="9BBB59"/>
      </a:accent3>
      <a:accent4>
        <a:srgbClr val="8064A2"/>
      </a:accent4>
      <a:accent5>
        <a:srgbClr val="AA5E74"/>
      </a:accent5>
      <a:accent6>
        <a:srgbClr val="EF9031"/>
      </a:accent6>
      <a:hlink>
        <a:srgbClr val="FF0000"/>
      </a:hlink>
      <a:folHlink>
        <a:srgbClr val="92D050"/>
      </a:folHlink>
    </a:clrScheme>
    <a:fontScheme name="New_Simple01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맑은 고딕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맑은 고딕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New_Simple01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hade val="100000"/>
                <a:satMod val="165000"/>
              </a:schemeClr>
            </a:gs>
            <a:gs pos="55000">
              <a:schemeClr val="phClr">
                <a:tint val="83000"/>
                <a:shade val="100000"/>
                <a:satMod val="155000"/>
              </a:schemeClr>
            </a:gs>
            <a:gs pos="100000">
              <a:schemeClr val="phClr">
                <a:shade val="85000"/>
                <a:satMod val="100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20040000"/>
            </a:lightRig>
          </a:scene3d>
          <a:sp3d contourW="12700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hueMod val="105000"/>
                <a:satMod val="250000"/>
              </a:schemeClr>
            </a:gs>
            <a:gs pos="100000">
              <a:schemeClr val="phClr">
                <a:tint val="95000"/>
                <a:shade val="100000"/>
                <a:satMod val="200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4000"/>
                <a:satMod val="200000"/>
              </a:schemeClr>
            </a:gs>
            <a:gs pos="100000">
              <a:schemeClr val="phClr">
                <a:shade val="70000"/>
                <a:satMod val="200000"/>
              </a:schemeClr>
            </a:gs>
          </a:gsLst>
          <a:path path="circle">
            <a:fillToRect l="40000" r="40000" b="6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TC010237555[[fn=심플 테마]]</Template>
  <TotalTime>19623</TotalTime>
  <Words>3176</Words>
  <Application>Microsoft Office PowerPoint</Application>
  <PresentationFormat>화면 슬라이드 쇼(4:3)</PresentationFormat>
  <Paragraphs>747</Paragraphs>
  <Slides>45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45</vt:i4>
      </vt:variant>
    </vt:vector>
  </HeadingPairs>
  <TitlesOfParts>
    <vt:vector size="55" baseType="lpstr">
      <vt:lpstr>맑은 고딕</vt:lpstr>
      <vt:lpstr>한컴바탕</vt:lpstr>
      <vt:lpstr>Arial</vt:lpstr>
      <vt:lpstr>Consolas</vt:lpstr>
      <vt:lpstr>Times New Roman</vt:lpstr>
      <vt:lpstr>Tw Cen MT</vt:lpstr>
      <vt:lpstr>Wingdings</vt:lpstr>
      <vt:lpstr>Wingdings 2</vt:lpstr>
      <vt:lpstr>Wingdings 3</vt:lpstr>
      <vt:lpstr>New_Simple01</vt:lpstr>
      <vt:lpstr>8장. 자바스크립트 프로그래밍기초</vt:lpstr>
      <vt:lpstr>목차</vt:lpstr>
      <vt:lpstr>8.1 자바스크립트 시작하기</vt:lpstr>
      <vt:lpstr>자바스크립트 개요</vt:lpstr>
      <vt:lpstr>객체 기반의 자바스크립트</vt:lpstr>
      <vt:lpstr>자바스크립트 작성하기</vt:lpstr>
      <vt:lpstr>웹문서 내장 방식</vt:lpstr>
      <vt:lpstr>외부 파일 참조 방식</vt:lpstr>
      <vt:lpstr>간단한 자바스크립트 예제</vt:lpstr>
      <vt:lpstr>자바스크립트 실행 및 디버깅</vt:lpstr>
      <vt:lpstr>자바스크립트 오류 확인</vt:lpstr>
      <vt:lpstr>8.2 자바스크립트 기본 문법</vt:lpstr>
      <vt:lpstr>자바스크립트 기본 변수</vt:lpstr>
      <vt:lpstr>자바스크립트 기본 변수 타입</vt:lpstr>
      <vt:lpstr>자바스크립트 변수 선언</vt:lpstr>
      <vt:lpstr>자바스크립트 변수 선언 예제</vt:lpstr>
      <vt:lpstr>자바스크립트 기본 연산자</vt:lpstr>
      <vt:lpstr>자바스크립트 문자열 붙이기 연산</vt:lpstr>
      <vt:lpstr>변수 형변환 (type conversion)</vt:lpstr>
      <vt:lpstr>변수 형변환 예제</vt:lpstr>
      <vt:lpstr>화면 출력</vt:lpstr>
      <vt:lpstr>화면 출력 예제</vt:lpstr>
      <vt:lpstr>대화상자로 메시지 출력</vt:lpstr>
      <vt:lpstr>확인 입력 받기</vt:lpstr>
      <vt:lpstr>키보드로부터 문자열 입력 받기</vt:lpstr>
      <vt:lpstr>prompt()의 리턴값</vt:lpstr>
      <vt:lpstr>8.3 자바스크립트 제어문 및 반복문</vt:lpstr>
      <vt:lpstr>자바스크립트 제어문</vt:lpstr>
      <vt:lpstr>if-else 문</vt:lpstr>
      <vt:lpstr>if-else 문</vt:lpstr>
      <vt:lpstr>switch 문</vt:lpstr>
      <vt:lpstr>switch 문 예제</vt:lpstr>
      <vt:lpstr>switch 문 예제</vt:lpstr>
      <vt:lpstr>자바스크립트 반복문</vt:lpstr>
      <vt:lpstr>while 반복문 예제</vt:lpstr>
      <vt:lpstr>for 반복문 예제</vt:lpstr>
      <vt:lpstr>for 반복문 예제 실행결과</vt:lpstr>
      <vt:lpstr>do-while 반복문 예제</vt:lpstr>
      <vt:lpstr>8.4 자바스크립트 함수</vt:lpstr>
      <vt:lpstr>자바스크립트 내장 함수</vt:lpstr>
      <vt:lpstr>시간 지연 함수</vt:lpstr>
      <vt:lpstr>시간지연함수 예제</vt:lpstr>
      <vt:lpstr>자바스크립트 사용자 정의 함수</vt:lpstr>
      <vt:lpstr>사용자 정의 함수 예제</vt:lpstr>
      <vt:lpstr>사용자 정의 함수 예제 실행결과</vt:lpstr>
    </vt:vector>
  </TitlesOfParts>
  <Company>R&amp;D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HTML5 웹프로그래밍 입문-개정판</dc:title>
  <dc:creator>Microsoft Corporation</dc:creator>
  <cp:lastModifiedBy>jake</cp:lastModifiedBy>
  <cp:revision>610</cp:revision>
  <dcterms:created xsi:type="dcterms:W3CDTF">2006-10-05T04:04:58Z</dcterms:created>
  <dcterms:modified xsi:type="dcterms:W3CDTF">2018-10-31T05:56:42Z</dcterms:modified>
</cp:coreProperties>
</file>

<file path=docProps/thumbnail.jpeg>
</file>